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media/image16.jpg" ContentType="image/jpg"/>
  <Override PartName="/ppt/media/image17.jpg" ContentType="image/jpg"/>
  <Override PartName="/ppt/media/image21.jpg" ContentType="image/jpg"/>
  <Override PartName="/ppt/media/image22.jpg" ContentType="image/jpg"/>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notesMasterIdLst>
    <p:notesMasterId r:id="rId67"/>
  </p:notesMasterIdLst>
  <p:sldIdLst>
    <p:sldId id="383" r:id="rId3"/>
    <p:sldId id="257" r:id="rId4"/>
    <p:sldId id="546" r:id="rId5"/>
    <p:sldId id="301" r:id="rId6"/>
    <p:sldId id="593" r:id="rId7"/>
    <p:sldId id="547" r:id="rId8"/>
    <p:sldId id="548" r:id="rId9"/>
    <p:sldId id="549" r:id="rId10"/>
    <p:sldId id="550" r:id="rId11"/>
    <p:sldId id="551" r:id="rId12"/>
    <p:sldId id="552" r:id="rId13"/>
    <p:sldId id="563" r:id="rId14"/>
    <p:sldId id="564" r:id="rId15"/>
    <p:sldId id="565" r:id="rId16"/>
    <p:sldId id="566" r:id="rId17"/>
    <p:sldId id="567" r:id="rId18"/>
    <p:sldId id="568" r:id="rId19"/>
    <p:sldId id="569" r:id="rId20"/>
    <p:sldId id="570" r:id="rId21"/>
    <p:sldId id="571" r:id="rId22"/>
    <p:sldId id="572" r:id="rId23"/>
    <p:sldId id="574" r:id="rId24"/>
    <p:sldId id="575" r:id="rId25"/>
    <p:sldId id="576" r:id="rId26"/>
    <p:sldId id="577" r:id="rId27"/>
    <p:sldId id="578" r:id="rId28"/>
    <p:sldId id="594" r:id="rId29"/>
    <p:sldId id="595" r:id="rId30"/>
    <p:sldId id="596" r:id="rId31"/>
    <p:sldId id="597" r:id="rId32"/>
    <p:sldId id="599" r:id="rId33"/>
    <p:sldId id="259" r:id="rId34"/>
    <p:sldId id="260" r:id="rId35"/>
    <p:sldId id="262" r:id="rId36"/>
    <p:sldId id="263" r:id="rId37"/>
    <p:sldId id="264" r:id="rId38"/>
    <p:sldId id="265" r:id="rId39"/>
    <p:sldId id="279" r:id="rId40"/>
    <p:sldId id="280" r:id="rId41"/>
    <p:sldId id="281" r:id="rId42"/>
    <p:sldId id="282" r:id="rId43"/>
    <p:sldId id="283" r:id="rId44"/>
    <p:sldId id="284" r:id="rId45"/>
    <p:sldId id="285" r:id="rId46"/>
    <p:sldId id="286" r:id="rId47"/>
    <p:sldId id="287" r:id="rId48"/>
    <p:sldId id="288" r:id="rId49"/>
    <p:sldId id="290" r:id="rId50"/>
    <p:sldId id="579" r:id="rId51"/>
    <p:sldId id="580" r:id="rId52"/>
    <p:sldId id="581" r:id="rId53"/>
    <p:sldId id="582" r:id="rId54"/>
    <p:sldId id="583" r:id="rId55"/>
    <p:sldId id="584" r:id="rId56"/>
    <p:sldId id="585" r:id="rId57"/>
    <p:sldId id="586" r:id="rId58"/>
    <p:sldId id="587" r:id="rId59"/>
    <p:sldId id="588" r:id="rId60"/>
    <p:sldId id="589" r:id="rId61"/>
    <p:sldId id="590" r:id="rId62"/>
    <p:sldId id="591" r:id="rId63"/>
    <p:sldId id="592" r:id="rId64"/>
    <p:sldId id="573" r:id="rId65"/>
    <p:sldId id="258"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029A7ED-9411-40CC-8C89-67FB3F2E9F65}">
          <p14:sldIdLst>
            <p14:sldId id="383"/>
          </p14:sldIdLst>
        </p14:section>
        <p14:section name="Content" id="{66AC118B-A401-4EF3-A082-B1ECC11EF0B9}">
          <p14:sldIdLst>
            <p14:sldId id="257"/>
            <p14:sldId id="546"/>
            <p14:sldId id="301"/>
            <p14:sldId id="593"/>
            <p14:sldId id="547"/>
            <p14:sldId id="548"/>
            <p14:sldId id="549"/>
            <p14:sldId id="550"/>
            <p14:sldId id="551"/>
            <p14:sldId id="552"/>
            <p14:sldId id="563"/>
            <p14:sldId id="564"/>
            <p14:sldId id="565"/>
            <p14:sldId id="566"/>
            <p14:sldId id="567"/>
            <p14:sldId id="568"/>
            <p14:sldId id="569"/>
            <p14:sldId id="570"/>
            <p14:sldId id="571"/>
            <p14:sldId id="572"/>
            <p14:sldId id="574"/>
            <p14:sldId id="575"/>
            <p14:sldId id="576"/>
            <p14:sldId id="577"/>
            <p14:sldId id="578"/>
            <p14:sldId id="594"/>
            <p14:sldId id="595"/>
            <p14:sldId id="596"/>
            <p14:sldId id="597"/>
            <p14:sldId id="599"/>
            <p14:sldId id="259"/>
            <p14:sldId id="260"/>
            <p14:sldId id="262"/>
            <p14:sldId id="263"/>
            <p14:sldId id="264"/>
            <p14:sldId id="265"/>
            <p14:sldId id="279"/>
            <p14:sldId id="280"/>
            <p14:sldId id="281"/>
            <p14:sldId id="282"/>
            <p14:sldId id="283"/>
            <p14:sldId id="284"/>
            <p14:sldId id="285"/>
            <p14:sldId id="286"/>
            <p14:sldId id="287"/>
            <p14:sldId id="288"/>
            <p14:sldId id="290"/>
            <p14:sldId id="579"/>
            <p14:sldId id="580"/>
            <p14:sldId id="581"/>
            <p14:sldId id="582"/>
            <p14:sldId id="583"/>
            <p14:sldId id="584"/>
            <p14:sldId id="585"/>
            <p14:sldId id="586"/>
            <p14:sldId id="587"/>
            <p14:sldId id="588"/>
            <p14:sldId id="589"/>
            <p14:sldId id="590"/>
            <p14:sldId id="591"/>
            <p14:sldId id="592"/>
            <p14:sldId id="573"/>
            <p14:sldId id="25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FA0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media/image1.jpg>
</file>

<file path=ppt/media/image10.png>
</file>

<file path=ppt/media/image11.jpeg>
</file>

<file path=ppt/media/image12.jpeg>
</file>

<file path=ppt/media/image13.png>
</file>

<file path=ppt/media/image14.png>
</file>

<file path=ppt/media/image15.png>
</file>

<file path=ppt/media/image16.jpg>
</file>

<file path=ppt/media/image17.jpg>
</file>

<file path=ppt/media/image18.png>
</file>

<file path=ppt/media/image19.png>
</file>

<file path=ppt/media/image2.jpe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0A9BF5-B210-4442-9008-425E19A1A5D6}" type="datetimeFigureOut">
              <a:rPr lang="en-IN" smtClean="0"/>
              <a:t>23-08-2024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9F1C21-58E8-4A40-8759-BA56C13A0731}" type="slidenum">
              <a:rPr lang="en-IN" smtClean="0"/>
              <a:t>‹#›</a:t>
            </a:fld>
            <a:endParaRPr lang="en-IN"/>
          </a:p>
        </p:txBody>
      </p:sp>
    </p:spTree>
    <p:extLst>
      <p:ext uri="{BB962C8B-B14F-4D97-AF65-F5344CB8AC3E}">
        <p14:creationId xmlns:p14="http://schemas.microsoft.com/office/powerpoint/2010/main" val="1405601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17"/>
        <p:cNvGrpSpPr/>
        <p:nvPr/>
      </p:nvGrpSpPr>
      <p:grpSpPr>
        <a:xfrm>
          <a:off x="0" y="0"/>
          <a:ext cx="0" cy="0"/>
          <a:chOff x="0" y="0"/>
          <a:chExt cx="0" cy="0"/>
        </a:xfrm>
      </p:grpSpPr>
      <p:sp>
        <p:nvSpPr>
          <p:cNvPr id="18" name="Google Shape;18;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816248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 Title and Text">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428172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15680" y="98400"/>
            <a:ext cx="11360160" cy="763200"/>
          </a:xfrm>
          <a:prstGeom prst="rect">
            <a:avLst/>
          </a:prstGeom>
        </p:spPr>
        <p:txBody>
          <a:bodyPr lIns="0" tIns="0" rIns="0" bIns="0" anchor="ctr">
            <a:noAutofit/>
          </a:bodyPr>
          <a:lstStyle/>
          <a:p>
            <a:endParaRPr lang="en-US" sz="1867" b="0" strike="noStrike" spc="-1">
              <a:solidFill>
                <a:srgbClr val="000000"/>
              </a:solidFill>
              <a:latin typeface="Arial"/>
            </a:endParaRPr>
          </a:p>
        </p:txBody>
      </p:sp>
      <p:sp>
        <p:nvSpPr>
          <p:cNvPr id="49" name="PlaceHolder 2"/>
          <p:cNvSpPr>
            <a:spLocks noGrp="1"/>
          </p:cNvSpPr>
          <p:nvPr>
            <p:ph type="body"/>
          </p:nvPr>
        </p:nvSpPr>
        <p:spPr>
          <a:xfrm>
            <a:off x="415680" y="1151520"/>
            <a:ext cx="11360160" cy="4554720"/>
          </a:xfrm>
          <a:prstGeom prst="rect">
            <a:avLst/>
          </a:prstGeom>
        </p:spPr>
        <p:txBody>
          <a:bodyPr lIns="0" tIns="0" rIns="0" bIns="0">
            <a:normAutofit/>
          </a:bodyPr>
          <a:lstStyle/>
          <a:p>
            <a:endParaRPr lang="en-US" sz="1867" b="0" strike="noStrike" spc="-1">
              <a:solidFill>
                <a:srgbClr val="000000"/>
              </a:solidFill>
              <a:latin typeface="Arial"/>
            </a:endParaRPr>
          </a:p>
        </p:txBody>
      </p:sp>
    </p:spTree>
    <p:extLst>
      <p:ext uri="{BB962C8B-B14F-4D97-AF65-F5344CB8AC3E}">
        <p14:creationId xmlns:p14="http://schemas.microsoft.com/office/powerpoint/2010/main" val="24541494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3229045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17"/>
        <p:cNvGrpSpPr/>
        <p:nvPr/>
      </p:nvGrpSpPr>
      <p:grpSpPr>
        <a:xfrm>
          <a:off x="0" y="0"/>
          <a:ext cx="0" cy="0"/>
          <a:chOff x="0" y="0"/>
          <a:chExt cx="0" cy="0"/>
        </a:xfrm>
      </p:grpSpPr>
      <p:sp>
        <p:nvSpPr>
          <p:cNvPr id="18" name="Google Shape;18;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41574768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3"/>
        <p:cNvGrpSpPr/>
        <p:nvPr/>
      </p:nvGrpSpPr>
      <p:grpSpPr>
        <a:xfrm>
          <a:off x="0" y="0"/>
          <a:ext cx="0" cy="0"/>
          <a:chOff x="0" y="0"/>
          <a:chExt cx="0" cy="0"/>
        </a:xfrm>
      </p:grpSpPr>
      <p:sp>
        <p:nvSpPr>
          <p:cNvPr id="24" name="Google Shape;24;p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40001277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19106705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12609051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42669261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3684564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54"/>
        <p:cNvGrpSpPr/>
        <p:nvPr/>
      </p:nvGrpSpPr>
      <p:grpSpPr>
        <a:xfrm>
          <a:off x="0" y="0"/>
          <a:ext cx="0" cy="0"/>
          <a:chOff x="0" y="0"/>
          <a:chExt cx="0" cy="0"/>
        </a:xfrm>
      </p:grpSpPr>
      <p:sp>
        <p:nvSpPr>
          <p:cNvPr id="55" name="Google Shape;55;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3770763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3"/>
        <p:cNvGrpSpPr/>
        <p:nvPr/>
      </p:nvGrpSpPr>
      <p:grpSpPr>
        <a:xfrm>
          <a:off x="0" y="0"/>
          <a:ext cx="0" cy="0"/>
          <a:chOff x="0" y="0"/>
          <a:chExt cx="0" cy="0"/>
        </a:xfrm>
      </p:grpSpPr>
      <p:sp>
        <p:nvSpPr>
          <p:cNvPr id="24" name="Google Shape;24;p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9306501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3"/>
          <p:cNvSpPr>
            <a:spLocks noGrp="1"/>
          </p:cNvSpPr>
          <p:nvPr>
            <p:ph type="pic" idx="2"/>
          </p:nvPr>
        </p:nvSpPr>
        <p:spPr>
          <a:xfrm>
            <a:off x="5183188" y="987425"/>
            <a:ext cx="6172200" cy="4873625"/>
          </a:xfrm>
          <a:prstGeom prst="rect">
            <a:avLst/>
          </a:prstGeom>
          <a:noFill/>
          <a:ln>
            <a:noFill/>
          </a:ln>
        </p:spPr>
      </p:sp>
      <p:sp>
        <p:nvSpPr>
          <p:cNvPr id="64" name="Google Shape;64;p1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1594614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32930952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 Title and Text">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32616104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763058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245694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112438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26367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54"/>
        <p:cNvGrpSpPr/>
        <p:nvPr/>
      </p:nvGrpSpPr>
      <p:grpSpPr>
        <a:xfrm>
          <a:off x="0" y="0"/>
          <a:ext cx="0" cy="0"/>
          <a:chOff x="0" y="0"/>
          <a:chExt cx="0" cy="0"/>
        </a:xfrm>
      </p:grpSpPr>
      <p:sp>
        <p:nvSpPr>
          <p:cNvPr id="55" name="Google Shape;55;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9347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3"/>
          <p:cNvSpPr>
            <a:spLocks noGrp="1"/>
          </p:cNvSpPr>
          <p:nvPr>
            <p:ph type="pic" idx="2"/>
          </p:nvPr>
        </p:nvSpPr>
        <p:spPr>
          <a:xfrm>
            <a:off x="5183188" y="987425"/>
            <a:ext cx="6172200" cy="4873625"/>
          </a:xfrm>
          <a:prstGeom prst="rect">
            <a:avLst/>
          </a:prstGeom>
          <a:noFill/>
          <a:ln>
            <a:noFill/>
          </a:ln>
        </p:spPr>
      </p:sp>
      <p:sp>
        <p:nvSpPr>
          <p:cNvPr id="64" name="Google Shape;64;p1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430552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55806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blip>
          <a:srcRect/>
          <a:stretch>
            <a:fillRect/>
          </a:stretch>
        </a:blipFill>
        <a:effectLst/>
      </p:bgPr>
    </p:bg>
    <p:spTree>
      <p:nvGrpSpPr>
        <p:cNvPr id="1" name="Shape 5"/>
        <p:cNvGrpSpPr/>
        <p:nvPr/>
      </p:nvGrpSpPr>
      <p:grpSpPr>
        <a:xfrm>
          <a:off x="0" y="0"/>
          <a:ext cx="0" cy="0"/>
          <a:chOff x="0" y="0"/>
          <a:chExt cx="0" cy="0"/>
        </a:xfrm>
      </p:grpSpPr>
      <p:sp>
        <p:nvSpPr>
          <p:cNvPr id="6" name="Google Shape;6;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643892974"/>
      </p:ext>
    </p:extLst>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9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1812139337"/>
      </p:ext>
    </p:extLst>
  </p:cSld>
  <p:clrMap bg1="lt1" tx1="dk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hyperlink" Target="https://www.youtube.com/watch?time_continue=116&amp;v=4VROUIAF2Do&amp;feature=emb_logo" TargetMode="Externa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www.pubmedcentral.nih.gov/articlerender.fcgi?artid=2245629" TargetMode="Externa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hyperlink" Target="https://github.com/saranshbht/msc-books/blob/master/M.Sc.%20CS%20Sem-1/Artificial%20Intelligence/Kevin%20Knight%2C%20Elaine%20Rich%2C%20B.%20Nair%20-%20Artificial%20Intelligence%20(2010%2C%20Tata%20McGraw-Hill%20Education%20Pvt.%20Ltd.)%20-%20libgen.lc.pdf" TargetMode="Externa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84" name="Google Shape;84;p1"/>
          <p:cNvSpPr txBox="1"/>
          <p:nvPr/>
        </p:nvSpPr>
        <p:spPr>
          <a:xfrm>
            <a:off x="-67828" y="318952"/>
            <a:ext cx="7036176" cy="1116932"/>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7000"/>
              </a:lnSpc>
              <a:spcBef>
                <a:spcPts val="0"/>
              </a:spcBef>
              <a:spcAft>
                <a:spcPts val="0"/>
              </a:spcAft>
              <a:buClr>
                <a:srgbClr val="000000"/>
              </a:buClr>
              <a:buSzTx/>
              <a:buFont typeface="Arial"/>
              <a:buNone/>
              <a:tabLst/>
              <a:defRPr/>
            </a:pPr>
            <a:r>
              <a:rPr lang="en-US" sz="2800" b="1" kern="0" dirty="0">
                <a:solidFill>
                  <a:srgbClr val="FFC000">
                    <a:lumMod val="50000"/>
                  </a:srgbClr>
                </a:solidFill>
                <a:latin typeface="Cambria" pitchFamily="18" charset="0"/>
                <a:ea typeface="Cambria" pitchFamily="18" charset="0"/>
                <a:cs typeface="Calibri" pitchFamily="34" charset="0"/>
                <a:sym typeface="Garamond"/>
              </a:rPr>
              <a:t>Department of Computer Engineering</a:t>
            </a:r>
            <a:endParaRPr kumimoji="0" sz="2800" b="1" i="0" u="none" strike="noStrike" kern="0" cap="none" spc="0" normalizeH="0" baseline="0" noProof="0" dirty="0">
              <a:ln>
                <a:noFill/>
              </a:ln>
              <a:solidFill>
                <a:srgbClr val="FFC000">
                  <a:lumMod val="50000"/>
                </a:srgbClr>
              </a:solidFill>
              <a:effectLst/>
              <a:uLnTx/>
              <a:uFillTx/>
              <a:latin typeface="Cambria" pitchFamily="18" charset="0"/>
              <a:ea typeface="Cambria" pitchFamily="18" charset="0"/>
              <a:cs typeface="Calibri" pitchFamily="34" charset="0"/>
              <a:sym typeface="Garamond"/>
            </a:endParaRPr>
          </a:p>
          <a:p>
            <a:pPr marL="0" marR="0" lvl="0" indent="0" algn="ctr" defTabSz="914400" rtl="0" eaLnBrk="1" fontAlgn="auto" latinLnBrk="0" hangingPunct="1">
              <a:lnSpc>
                <a:spcPct val="107000"/>
              </a:lnSpc>
              <a:spcBef>
                <a:spcPts val="800"/>
              </a:spcBef>
              <a:spcAft>
                <a:spcPts val="0"/>
              </a:spcAft>
              <a:buClr>
                <a:srgbClr val="000000"/>
              </a:buClr>
              <a:buSzTx/>
              <a:buFont typeface="Arial"/>
              <a:buNone/>
              <a:tabLst/>
              <a:defRPr/>
            </a:pPr>
            <a:r>
              <a:rPr kumimoji="0" lang="en-IN" sz="2800" b="1" i="0" u="none" strike="noStrike" kern="0" cap="none" spc="0" normalizeH="0" baseline="0" noProof="0" dirty="0">
                <a:ln>
                  <a:noFill/>
                </a:ln>
                <a:solidFill>
                  <a:srgbClr val="00B0F0"/>
                </a:solidFill>
                <a:effectLst/>
                <a:uLnTx/>
                <a:uFillTx/>
                <a:latin typeface="Calibri" pitchFamily="34" charset="0"/>
                <a:ea typeface="Cambria" pitchFamily="18" charset="0"/>
                <a:cs typeface="Calibri" pitchFamily="34" charset="0"/>
                <a:sym typeface="Garamond"/>
              </a:rPr>
              <a:t>(01CE1702  – Artificial Intelligence)</a:t>
            </a:r>
            <a:endParaRPr kumimoji="0" sz="2800" b="1" i="0" u="none" strike="noStrike" kern="0" cap="none" spc="0" normalizeH="0" baseline="0" noProof="0" dirty="0">
              <a:ln>
                <a:noFill/>
              </a:ln>
              <a:solidFill>
                <a:srgbClr val="00B0F0"/>
              </a:solidFill>
              <a:effectLst/>
              <a:uLnTx/>
              <a:uFillTx/>
              <a:latin typeface="Calibri" pitchFamily="34" charset="0"/>
              <a:ea typeface="Cambria" pitchFamily="18" charset="0"/>
              <a:cs typeface="Calibri" pitchFamily="34" charset="0"/>
              <a:sym typeface="Garamond"/>
            </a:endParaRPr>
          </a:p>
        </p:txBody>
      </p:sp>
      <p:sp>
        <p:nvSpPr>
          <p:cNvPr id="4" name="Google Shape;84;p1"/>
          <p:cNvSpPr txBox="1"/>
          <p:nvPr/>
        </p:nvSpPr>
        <p:spPr>
          <a:xfrm>
            <a:off x="-1" y="4696525"/>
            <a:ext cx="7821637" cy="1314615"/>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3200" b="1" i="0" u="none" strike="noStrike" kern="0" cap="none" spc="0" normalizeH="0" baseline="0" noProof="0" dirty="0">
                <a:ln>
                  <a:noFill/>
                </a:ln>
                <a:solidFill>
                  <a:srgbClr val="000000"/>
                </a:solidFill>
                <a:effectLst/>
                <a:uLnTx/>
                <a:uFillTx/>
                <a:latin typeface="Calibri" pitchFamily="34" charset="0"/>
                <a:ea typeface="Cambria" pitchFamily="18" charset="0"/>
                <a:cs typeface="Calibri" pitchFamily="34" charset="0"/>
                <a:sym typeface="Garamond"/>
              </a:rPr>
              <a:t>(Unit : 1)</a:t>
            </a:r>
            <a:endParaRPr kumimoji="0" sz="3200" b="1" i="0" u="none" strike="noStrike" kern="0" cap="none" spc="0" normalizeH="0" baseline="0" noProof="0" dirty="0">
              <a:ln>
                <a:noFill/>
              </a:ln>
              <a:solidFill>
                <a:srgbClr val="000000"/>
              </a:solidFill>
              <a:effectLst/>
              <a:uLnTx/>
              <a:uFillTx/>
              <a:latin typeface="Calibri" pitchFamily="34" charset="0"/>
              <a:ea typeface="Cambria" pitchFamily="18" charset="0"/>
              <a:cs typeface="Calibri" pitchFamily="34" charset="0"/>
              <a:sym typeface="Garamond"/>
            </a:endParaRPr>
          </a:p>
          <a:p>
            <a:pPr marL="0" marR="0" lvl="0" indent="0" algn="ctr" defTabSz="914400" rtl="0" eaLnBrk="1" fontAlgn="auto" latinLnBrk="0" hangingPunct="1">
              <a:lnSpc>
                <a:spcPct val="107000"/>
              </a:lnSpc>
              <a:spcBef>
                <a:spcPts val="800"/>
              </a:spcBef>
              <a:spcAft>
                <a:spcPts val="0"/>
              </a:spcAft>
              <a:buClr>
                <a:srgbClr val="000000"/>
              </a:buClr>
              <a:buSzTx/>
              <a:buFont typeface="Arial"/>
              <a:buNone/>
              <a:tabLst/>
              <a:defRPr/>
            </a:pPr>
            <a:r>
              <a:rPr kumimoji="0" lang="en-US" sz="3600" b="1" i="0" u="none" strike="noStrike" kern="0" cap="none" spc="0" normalizeH="0" baseline="0" noProof="0" dirty="0">
                <a:ln>
                  <a:noFill/>
                </a:ln>
                <a:solidFill>
                  <a:srgbClr val="000000"/>
                </a:solidFill>
                <a:effectLst/>
                <a:uLnTx/>
                <a:uFillTx/>
                <a:latin typeface="Calibri" pitchFamily="34" charset="0"/>
                <a:ea typeface="Cambria" pitchFamily="18" charset="0"/>
                <a:cs typeface="Calibri" pitchFamily="34" charset="0"/>
                <a:sym typeface="Garamond"/>
              </a:rPr>
              <a:t>Introduction to Artificial Intelligence</a:t>
            </a:r>
            <a:endParaRPr kumimoji="0" sz="3600" b="1" i="0" u="none" strike="noStrike" kern="0" cap="none" spc="0" normalizeH="0" baseline="0" noProof="0" dirty="0">
              <a:ln>
                <a:noFill/>
              </a:ln>
              <a:solidFill>
                <a:srgbClr val="000000"/>
              </a:solidFill>
              <a:effectLst/>
              <a:uLnTx/>
              <a:uFillTx/>
              <a:latin typeface="Calibri" pitchFamily="34" charset="0"/>
              <a:ea typeface="Cambria" pitchFamily="18" charset="0"/>
              <a:cs typeface="Calibri" pitchFamily="34" charset="0"/>
              <a:sym typeface="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CDE6259-5EE9-466A-BA73-FC9B2EDD579F}"/>
              </a:ext>
            </a:extLst>
          </p:cNvPr>
          <p:cNvSpPr txBox="1">
            <a:spLocks/>
          </p:cNvSpPr>
          <p:nvPr/>
        </p:nvSpPr>
        <p:spPr>
          <a:xfrm>
            <a:off x="353963" y="284815"/>
            <a:ext cx="8520120" cy="57240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a:ln>
                  <a:noFill/>
                </a:ln>
                <a:solidFill>
                  <a:srgbClr val="0097A7"/>
                </a:solidFill>
                <a:effectLst/>
                <a:uLnTx/>
                <a:uFillTx/>
                <a:latin typeface="Arial"/>
              </a:rPr>
              <a:t>What is  Artificial Intelligence ?</a:t>
            </a:r>
            <a:endParaRPr kumimoji="0" lang="en-US" sz="2000" b="0" i="0" u="none" strike="noStrike" kern="1200" cap="none" spc="0" normalizeH="0" baseline="0" noProof="0" dirty="0">
              <a:ln>
                <a:noFill/>
              </a:ln>
              <a:solidFill>
                <a:srgbClr val="0097A7"/>
              </a:solidFill>
              <a:effectLst/>
              <a:uLnTx/>
              <a:uFillTx/>
              <a:latin typeface="Arial"/>
            </a:endParaRPr>
          </a:p>
        </p:txBody>
      </p:sp>
      <p:pic>
        <p:nvPicPr>
          <p:cNvPr id="5" name="Picture 4">
            <a:extLst>
              <a:ext uri="{FF2B5EF4-FFF2-40B4-BE49-F238E27FC236}">
                <a16:creationId xmlns:a16="http://schemas.microsoft.com/office/drawing/2014/main" id="{A3DD8F39-09A2-4E52-A0D4-36063983BEDE}"/>
              </a:ext>
            </a:extLst>
          </p:cNvPr>
          <p:cNvPicPr>
            <a:picLocks noChangeAspect="1"/>
          </p:cNvPicPr>
          <p:nvPr/>
        </p:nvPicPr>
        <p:blipFill rotWithShape="1">
          <a:blip r:embed="rId2"/>
          <a:srcRect l="42815" t="26864" r="11037" b="12033"/>
          <a:stretch/>
        </p:blipFill>
        <p:spPr>
          <a:xfrm>
            <a:off x="1696980" y="1086249"/>
            <a:ext cx="6997085" cy="5529140"/>
          </a:xfrm>
          <a:prstGeom prst="rect">
            <a:avLst/>
          </a:prstGeom>
        </p:spPr>
      </p:pic>
    </p:spTree>
    <p:extLst>
      <p:ext uri="{BB962C8B-B14F-4D97-AF65-F5344CB8AC3E}">
        <p14:creationId xmlns:p14="http://schemas.microsoft.com/office/powerpoint/2010/main" val="394049440"/>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B47E142-0BF1-4F71-BEBC-4DB4512CFA3D}"/>
              </a:ext>
            </a:extLst>
          </p:cNvPr>
          <p:cNvSpPr txBox="1">
            <a:spLocks/>
          </p:cNvSpPr>
          <p:nvPr/>
        </p:nvSpPr>
        <p:spPr>
          <a:xfrm>
            <a:off x="297693" y="284815"/>
            <a:ext cx="8520120" cy="57240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1" i="0" u="none" strike="noStrike" kern="1200" cap="none" spc="0" normalizeH="0" baseline="0" noProof="0">
                <a:ln>
                  <a:noFill/>
                </a:ln>
                <a:solidFill>
                  <a:srgbClr val="0097A7"/>
                </a:solidFill>
                <a:effectLst/>
                <a:uLnTx/>
                <a:uFillTx/>
                <a:latin typeface="Arial"/>
                <a:sym typeface="+mn-ea"/>
              </a:rPr>
              <a:t>1.Thinking Humanly</a:t>
            </a:r>
            <a:endParaRPr kumimoji="0" lang="en-US" sz="3200" b="0" i="0" u="none" strike="noStrike" kern="1200" cap="none" spc="0" normalizeH="0" baseline="0" noProof="0" dirty="0">
              <a:ln>
                <a:noFill/>
              </a:ln>
              <a:solidFill>
                <a:srgbClr val="0097A7"/>
              </a:solidFill>
              <a:effectLst/>
              <a:uLnTx/>
              <a:uFillTx/>
              <a:latin typeface="Arial"/>
            </a:endParaRPr>
          </a:p>
        </p:txBody>
      </p:sp>
      <p:sp>
        <p:nvSpPr>
          <p:cNvPr id="5" name="Content Placeholder 2">
            <a:extLst>
              <a:ext uri="{FF2B5EF4-FFF2-40B4-BE49-F238E27FC236}">
                <a16:creationId xmlns:a16="http://schemas.microsoft.com/office/drawing/2014/main" id="{D2A9E6BF-8BA2-470E-9C60-0973A825078E}"/>
              </a:ext>
            </a:extLst>
          </p:cNvPr>
          <p:cNvSpPr txBox="1">
            <a:spLocks/>
          </p:cNvSpPr>
          <p:nvPr/>
        </p:nvSpPr>
        <p:spPr>
          <a:xfrm>
            <a:off x="297693" y="1204535"/>
            <a:ext cx="10815783" cy="5368649"/>
          </a:xfrm>
          <a:prstGeom prst="rect">
            <a:avLst/>
          </a:prstGeom>
        </p:spPr>
        <p:txBody>
          <a:bodyPr tIns="91440" bIns="9144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ysClr val="windowText" lastClr="000000"/>
                </a:solidFill>
                <a:effectLst/>
                <a:uLnTx/>
                <a:uFillTx/>
                <a:latin typeface="Arial"/>
              </a:rPr>
              <a:t>Thinking Humanly : The Cognitive Modeling Approach</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000" b="0" i="0" u="none" strike="noStrike" kern="1200" cap="none" spc="0" normalizeH="0" baseline="0" noProof="0" dirty="0">
                <a:ln>
                  <a:noFill/>
                </a:ln>
                <a:solidFill>
                  <a:sysClr val="windowText" lastClr="000000"/>
                </a:solidFill>
                <a:effectLst/>
                <a:uLnTx/>
                <a:uFillTx/>
                <a:latin typeface="Arial"/>
              </a:rPr>
              <a:t>Introspection </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000" b="0" i="0" u="none" strike="noStrike" kern="1200" cap="none" spc="0" normalizeH="0" baseline="0" noProof="0" dirty="0">
                <a:ln>
                  <a:noFill/>
                </a:ln>
                <a:solidFill>
                  <a:sysClr val="windowText" lastClr="000000"/>
                </a:solidFill>
                <a:effectLst/>
                <a:uLnTx/>
                <a:uFillTx/>
                <a:latin typeface="Arial"/>
              </a:rPr>
              <a:t>Psychological experiment</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000" b="0" i="0" u="none" strike="noStrike" kern="1200" cap="none" spc="0" normalizeH="0" baseline="0" noProof="0" dirty="0">
                <a:ln>
                  <a:noFill/>
                </a:ln>
                <a:solidFill>
                  <a:sysClr val="windowText" lastClr="000000"/>
                </a:solidFill>
                <a:effectLst/>
                <a:uLnTx/>
                <a:uFillTx/>
                <a:latin typeface="Arial"/>
              </a:rPr>
              <a:t>Brain imaging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400" b="0" i="0" u="none" strike="noStrike" kern="1200" cap="none" spc="0" normalizeH="0" baseline="0" noProof="0" dirty="0">
              <a:ln>
                <a:noFill/>
              </a:ln>
              <a:solidFill>
                <a:sysClr val="windowText" lastClr="000000"/>
              </a:solidFill>
              <a:effectLst/>
              <a:uLnTx/>
              <a:uFillTx/>
              <a:latin typeface="Arial"/>
            </a:endParaRPr>
          </a:p>
          <a:p>
            <a:pPr marL="0" marR="0" lvl="0" indent="0" algn="just"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2400" b="1" i="0" u="none" strike="noStrike" kern="1200" cap="none" spc="0" normalizeH="0" baseline="0" noProof="0" dirty="0">
                <a:ln>
                  <a:noFill/>
                </a:ln>
                <a:solidFill>
                  <a:sysClr val="windowText" lastClr="000000"/>
                </a:solidFill>
                <a:effectLst/>
                <a:uLnTx/>
                <a:uFillTx/>
                <a:latin typeface="Arial"/>
              </a:rPr>
              <a:t>Cognitive Science Field = Computer Model from AI   + Experimental techniques from psychology  = Output (Testable theories of human mind)</a:t>
            </a:r>
          </a:p>
        </p:txBody>
      </p:sp>
    </p:spTree>
    <p:extLst>
      <p:ext uri="{BB962C8B-B14F-4D97-AF65-F5344CB8AC3E}">
        <p14:creationId xmlns:p14="http://schemas.microsoft.com/office/powerpoint/2010/main" val="2175008714"/>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C7F544D-829A-4CAE-9DD4-E56084B2AE22}"/>
              </a:ext>
            </a:extLst>
          </p:cNvPr>
          <p:cNvSpPr txBox="1">
            <a:spLocks/>
          </p:cNvSpPr>
          <p:nvPr/>
        </p:nvSpPr>
        <p:spPr>
          <a:xfrm>
            <a:off x="311760" y="327019"/>
            <a:ext cx="8520120" cy="57240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1" i="0" u="none" strike="noStrike" kern="1200" cap="none" spc="0" normalizeH="0" baseline="0" noProof="0">
                <a:ln>
                  <a:noFill/>
                </a:ln>
                <a:solidFill>
                  <a:srgbClr val="0097A7"/>
                </a:solidFill>
                <a:effectLst/>
                <a:uLnTx/>
                <a:uFillTx/>
                <a:latin typeface="Arial"/>
                <a:sym typeface="+mn-ea"/>
              </a:rPr>
              <a:t>2.Acting Humanly</a:t>
            </a:r>
            <a:endParaRPr kumimoji="0" lang="en-US" sz="3200" b="0" i="0" u="none" strike="noStrike" kern="1200" cap="none" spc="0" normalizeH="0" baseline="0" noProof="0" dirty="0">
              <a:ln>
                <a:noFill/>
              </a:ln>
              <a:solidFill>
                <a:srgbClr val="0097A7"/>
              </a:solidFill>
              <a:effectLst/>
              <a:uLnTx/>
              <a:uFillTx/>
              <a:latin typeface="Arial"/>
            </a:endParaRPr>
          </a:p>
        </p:txBody>
      </p:sp>
      <p:sp>
        <p:nvSpPr>
          <p:cNvPr id="6" name="Content Placeholder 2">
            <a:extLst>
              <a:ext uri="{FF2B5EF4-FFF2-40B4-BE49-F238E27FC236}">
                <a16:creationId xmlns:a16="http://schemas.microsoft.com/office/drawing/2014/main" id="{1A7156DA-A88C-4C8D-93C5-A440405135E4}"/>
              </a:ext>
            </a:extLst>
          </p:cNvPr>
          <p:cNvSpPr txBox="1">
            <a:spLocks/>
          </p:cNvSpPr>
          <p:nvPr/>
        </p:nvSpPr>
        <p:spPr>
          <a:xfrm>
            <a:off x="510964" y="1246740"/>
            <a:ext cx="7840555" cy="2692214"/>
          </a:xfrm>
          <a:prstGeom prst="rect">
            <a:avLst/>
          </a:prstGeom>
        </p:spPr>
        <p:txBody>
          <a:bodyPr tIns="91440" bIns="9144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ysClr val="windowText" lastClr="000000"/>
                </a:solidFill>
                <a:effectLst/>
                <a:uLnTx/>
                <a:uFillTx/>
                <a:latin typeface="Arial"/>
              </a:rPr>
              <a:t>Acting Humanly : The Turing Test approach</a:t>
            </a:r>
          </a:p>
          <a:p>
            <a:pPr marL="385763" marR="0" lvl="0" indent="-385763"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1" i="0" u="none" strike="noStrike" kern="1200" cap="none" spc="0" normalizeH="0" baseline="0" noProof="0" dirty="0">
                <a:ln>
                  <a:noFill/>
                </a:ln>
                <a:solidFill>
                  <a:sysClr val="windowText" lastClr="000000"/>
                </a:solidFill>
                <a:effectLst/>
                <a:uLnTx/>
                <a:uFillTx/>
                <a:latin typeface="Arial"/>
              </a:rPr>
              <a:t>Turing test</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ysClr val="windowText" lastClr="000000"/>
                </a:solidFill>
                <a:effectLst/>
                <a:uLnTx/>
                <a:uFillTx/>
                <a:latin typeface="Arial"/>
              </a:rPr>
              <a:t>NLP</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ysClr val="windowText" lastClr="000000"/>
                </a:solidFill>
                <a:effectLst/>
                <a:uLnTx/>
                <a:uFillTx/>
                <a:latin typeface="Arial"/>
              </a:rPr>
              <a:t>Knowledge representation</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ysClr val="windowText" lastClr="000000"/>
                </a:solidFill>
                <a:effectLst/>
                <a:uLnTx/>
                <a:uFillTx/>
                <a:latin typeface="Arial"/>
              </a:rPr>
              <a:t>Automated reasoning</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ysClr val="windowText" lastClr="000000"/>
                </a:solidFill>
                <a:effectLst/>
                <a:uLnTx/>
                <a:uFillTx/>
                <a:latin typeface="Arial"/>
              </a:rPr>
              <a:t>Machine learning</a:t>
            </a:r>
            <a:endParaRPr kumimoji="0" lang="en-US" sz="2000" b="1" i="0" u="none" strike="noStrike" kern="1200" cap="none" spc="0" normalizeH="0" baseline="0" noProof="0" dirty="0">
              <a:ln>
                <a:noFill/>
              </a:ln>
              <a:solidFill>
                <a:sysClr val="windowText" lastClr="000000"/>
              </a:solidFill>
              <a:effectLst/>
              <a:uLnTx/>
              <a:uFillTx/>
              <a:latin typeface="Arial"/>
            </a:endParaRPr>
          </a:p>
        </p:txBody>
      </p:sp>
      <p:sp>
        <p:nvSpPr>
          <p:cNvPr id="7" name="TextBox 6">
            <a:extLst>
              <a:ext uri="{FF2B5EF4-FFF2-40B4-BE49-F238E27FC236}">
                <a16:creationId xmlns:a16="http://schemas.microsoft.com/office/drawing/2014/main" id="{E4E3B757-4C81-4AF4-83C3-C20C80AB1708}"/>
              </a:ext>
            </a:extLst>
          </p:cNvPr>
          <p:cNvSpPr txBox="1"/>
          <p:nvPr/>
        </p:nvSpPr>
        <p:spPr>
          <a:xfrm>
            <a:off x="510964" y="4172438"/>
            <a:ext cx="8647934" cy="1512658"/>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57175" marR="0" lvl="0" indent="-257175" algn="l" defTabSz="457200" rtl="0" eaLnBrk="1" fontAlgn="auto" latinLnBrk="0" hangingPunct="1">
              <a:lnSpc>
                <a:spcPct val="150000"/>
              </a:lnSpc>
              <a:spcBef>
                <a:spcPts val="0"/>
              </a:spcBef>
              <a:spcAft>
                <a:spcPts val="0"/>
              </a:spcAft>
              <a:buClrTx/>
              <a:buSzTx/>
              <a:buFont typeface="+mj-lt"/>
              <a:buAutoNum type="arabicPeriod" startAt="2"/>
              <a:tabLst/>
              <a:defRPr/>
            </a:pPr>
            <a:r>
              <a:rPr kumimoji="0" lang="en-US" sz="2400" b="1" i="0" u="none" strike="noStrike" kern="1200" cap="none" spc="0" normalizeH="0" baseline="0" noProof="0" dirty="0">
                <a:ln>
                  <a:noFill/>
                </a:ln>
                <a:solidFill>
                  <a:prstClr val="black"/>
                </a:solidFill>
                <a:effectLst/>
                <a:uLnTx/>
                <a:uFillTx/>
                <a:latin typeface="Arial"/>
              </a:rPr>
              <a:t>Total Turing Test</a:t>
            </a:r>
          </a:p>
          <a:p>
            <a:pPr marL="257175" marR="0" lvl="0" indent="-257175"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Arial"/>
              </a:rPr>
              <a:t>Computer Vision (to perceive objects) </a:t>
            </a:r>
          </a:p>
          <a:p>
            <a:pPr marL="257175" marR="0" lvl="0" indent="-257175"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Arial"/>
              </a:rPr>
              <a:t>Robotics (to manipulate objects and moves)</a:t>
            </a:r>
          </a:p>
        </p:txBody>
      </p:sp>
    </p:spTree>
    <p:extLst>
      <p:ext uri="{BB962C8B-B14F-4D97-AF65-F5344CB8AC3E}">
        <p14:creationId xmlns:p14="http://schemas.microsoft.com/office/powerpoint/2010/main" val="755390791"/>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3A039-6CC3-4D04-8570-CCF617F52CCD}"/>
              </a:ext>
            </a:extLst>
          </p:cNvPr>
          <p:cNvSpPr>
            <a:spLocks noGrp="1"/>
          </p:cNvSpPr>
          <p:nvPr>
            <p:ph type="title"/>
          </p:nvPr>
        </p:nvSpPr>
        <p:spPr>
          <a:xfrm>
            <a:off x="548640" y="1672872"/>
            <a:ext cx="3279092" cy="4123017"/>
          </a:xfrm>
        </p:spPr>
        <p:txBody>
          <a:bodyPr>
            <a:normAutofit/>
          </a:bodyPr>
          <a:lstStyle/>
          <a:p>
            <a:pPr algn="ctr"/>
            <a:r>
              <a:rPr kumimoji="0" lang="en-US" sz="4400" b="0" i="0" u="none" strike="noStrike" kern="1200" cap="none" spc="0" normalizeH="0" baseline="0" noProof="0" dirty="0">
                <a:ln>
                  <a:noFill/>
                </a:ln>
                <a:solidFill>
                  <a:srgbClr val="0097A7"/>
                </a:solidFill>
                <a:effectLst/>
                <a:uLnTx/>
                <a:uFillTx/>
                <a:latin typeface="Arial"/>
              </a:rPr>
              <a:t>Turing Test</a:t>
            </a:r>
            <a:br>
              <a:rPr lang="en-US" dirty="0"/>
            </a:br>
            <a:br>
              <a:rPr lang="en-US" dirty="0"/>
            </a:br>
            <a:r>
              <a:rPr lang="en-US" sz="2400" dirty="0"/>
              <a:t>(A satisfactory test to know a person and a computer posses Intelligence or not)</a:t>
            </a:r>
            <a:br>
              <a:rPr lang="en-US" sz="2400" dirty="0"/>
            </a:br>
            <a:endParaRPr lang="en-US" sz="2400" dirty="0"/>
          </a:p>
        </p:txBody>
      </p:sp>
      <p:graphicFrame>
        <p:nvGraphicFramePr>
          <p:cNvPr id="3" name="Table 4">
            <a:extLst>
              <a:ext uri="{FF2B5EF4-FFF2-40B4-BE49-F238E27FC236}">
                <a16:creationId xmlns:a16="http://schemas.microsoft.com/office/drawing/2014/main" id="{52A859D5-ACE6-4F43-9D84-CB9CECCD2B89}"/>
              </a:ext>
            </a:extLst>
          </p:cNvPr>
          <p:cNvGraphicFramePr>
            <a:graphicFrameLocks noGrp="1"/>
          </p:cNvGraphicFramePr>
          <p:nvPr>
            <p:extLst>
              <p:ext uri="{D42A27DB-BD31-4B8C-83A1-F6EECF244321}">
                <p14:modId xmlns:p14="http://schemas.microsoft.com/office/powerpoint/2010/main" val="3537587206"/>
              </p:ext>
            </p:extLst>
          </p:nvPr>
        </p:nvGraphicFramePr>
        <p:xfrm>
          <a:off x="4747847" y="1416734"/>
          <a:ext cx="4792980" cy="2065020"/>
        </p:xfrm>
        <a:graphic>
          <a:graphicData uri="http://schemas.openxmlformats.org/drawingml/2006/table">
            <a:tbl>
              <a:tblPr firstRow="1" bandRow="1">
                <a:tableStyleId>{5C22544A-7EE6-4342-B048-85BDC9FD1C3A}</a:tableStyleId>
              </a:tblPr>
              <a:tblGrid>
                <a:gridCol w="2396490">
                  <a:extLst>
                    <a:ext uri="{9D8B030D-6E8A-4147-A177-3AD203B41FA5}">
                      <a16:colId xmlns:a16="http://schemas.microsoft.com/office/drawing/2014/main" val="20000"/>
                    </a:ext>
                  </a:extLst>
                </a:gridCol>
                <a:gridCol w="2396490">
                  <a:extLst>
                    <a:ext uri="{9D8B030D-6E8A-4147-A177-3AD203B41FA5}">
                      <a16:colId xmlns:a16="http://schemas.microsoft.com/office/drawing/2014/main" val="20001"/>
                    </a:ext>
                  </a:extLst>
                </a:gridCol>
              </a:tblGrid>
              <a:tr h="2065020">
                <a:tc>
                  <a:txBody>
                    <a:bodyPr/>
                    <a:lstStyle/>
                    <a:p>
                      <a:endParaRPr lang="en-US" sz="1400"/>
                    </a:p>
                  </a:txBody>
                  <a:tcPr marL="68580" marR="68580" marT="34290" marB="34290">
                    <a:solidFill>
                      <a:schemeClr val="accent1">
                        <a:lumMod val="20000"/>
                        <a:lumOff val="80000"/>
                      </a:schemeClr>
                    </a:solidFill>
                  </a:tcPr>
                </a:tc>
                <a:tc>
                  <a:txBody>
                    <a:bodyPr/>
                    <a:lstStyle/>
                    <a:p>
                      <a:endParaRPr lang="en-US" sz="1400"/>
                    </a:p>
                  </a:txBody>
                  <a:tcPr marL="68580" marR="68580" marT="34290" marB="34290">
                    <a:solidFill>
                      <a:schemeClr val="accent1">
                        <a:lumMod val="20000"/>
                        <a:lumOff val="80000"/>
                      </a:schemeClr>
                    </a:solidFill>
                  </a:tcPr>
                </a:tc>
                <a:extLst>
                  <a:ext uri="{0D108BD9-81ED-4DB2-BD59-A6C34878D82A}">
                    <a16:rowId xmlns:a16="http://schemas.microsoft.com/office/drawing/2014/main" val="10000"/>
                  </a:ext>
                </a:extLst>
              </a:tr>
            </a:tbl>
          </a:graphicData>
        </a:graphic>
      </p:graphicFrame>
      <p:graphicFrame>
        <p:nvGraphicFramePr>
          <p:cNvPr id="4" name="Table 6">
            <a:extLst>
              <a:ext uri="{FF2B5EF4-FFF2-40B4-BE49-F238E27FC236}">
                <a16:creationId xmlns:a16="http://schemas.microsoft.com/office/drawing/2014/main" id="{C6D1499B-E1DD-4677-884A-066C0828D344}"/>
              </a:ext>
            </a:extLst>
          </p:cNvPr>
          <p:cNvGraphicFramePr>
            <a:graphicFrameLocks noGrp="1"/>
          </p:cNvGraphicFramePr>
          <p:nvPr>
            <p:extLst>
              <p:ext uri="{D42A27DB-BD31-4B8C-83A1-F6EECF244321}">
                <p14:modId xmlns:p14="http://schemas.microsoft.com/office/powerpoint/2010/main" val="1670983473"/>
              </p:ext>
            </p:extLst>
          </p:nvPr>
        </p:nvGraphicFramePr>
        <p:xfrm>
          <a:off x="4747847" y="3672254"/>
          <a:ext cx="4792980" cy="2011680"/>
        </p:xfrm>
        <a:graphic>
          <a:graphicData uri="http://schemas.openxmlformats.org/drawingml/2006/table">
            <a:tbl>
              <a:tblPr firstRow="1" bandRow="1">
                <a:tableStyleId>{5C22544A-7EE6-4342-B048-85BDC9FD1C3A}</a:tableStyleId>
              </a:tblPr>
              <a:tblGrid>
                <a:gridCol w="4792980">
                  <a:extLst>
                    <a:ext uri="{9D8B030D-6E8A-4147-A177-3AD203B41FA5}">
                      <a16:colId xmlns:a16="http://schemas.microsoft.com/office/drawing/2014/main" val="20000"/>
                    </a:ext>
                  </a:extLst>
                </a:gridCol>
              </a:tblGrid>
              <a:tr h="2011680">
                <a:tc>
                  <a:txBody>
                    <a:bodyPr/>
                    <a:lstStyle/>
                    <a:p>
                      <a:endParaRPr lang="en-US" sz="1400" dirty="0"/>
                    </a:p>
                  </a:txBody>
                  <a:tcPr marL="68580" marR="68580" marT="34290" marB="34290">
                    <a:solidFill>
                      <a:schemeClr val="accent2">
                        <a:lumMod val="20000"/>
                        <a:lumOff val="80000"/>
                      </a:schemeClr>
                    </a:solidFill>
                  </a:tcPr>
                </a:tc>
                <a:extLst>
                  <a:ext uri="{0D108BD9-81ED-4DB2-BD59-A6C34878D82A}">
                    <a16:rowId xmlns:a16="http://schemas.microsoft.com/office/drawing/2014/main" val="10000"/>
                  </a:ext>
                </a:extLst>
              </a:tr>
            </a:tbl>
          </a:graphicData>
        </a:graphic>
      </p:graphicFrame>
      <p:pic>
        <p:nvPicPr>
          <p:cNvPr id="5" name="Picture 2" descr="People Sitting Dimensions &amp; Drawings | Dimensions.com">
            <a:extLst>
              <a:ext uri="{FF2B5EF4-FFF2-40B4-BE49-F238E27FC236}">
                <a16:creationId xmlns:a16="http://schemas.microsoft.com/office/drawing/2014/main" id="{0F114EE8-EB3B-41F6-BA7F-0D8C47B4AB7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373748" y="1561752"/>
            <a:ext cx="1920240" cy="175998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Future Robots and Ensuring Human Safety | Navigate the Future">
            <a:extLst>
              <a:ext uri="{FF2B5EF4-FFF2-40B4-BE49-F238E27FC236}">
                <a16:creationId xmlns:a16="http://schemas.microsoft.com/office/drawing/2014/main" id="{44F849D7-AF14-433D-AE61-4AFB043FC56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4923107" y="1561752"/>
            <a:ext cx="2035352" cy="175998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Realscreen » Archive » ID peeks into the witness room in “The Interrogator”">
            <a:extLst>
              <a:ext uri="{FF2B5EF4-FFF2-40B4-BE49-F238E27FC236}">
                <a16:creationId xmlns:a16="http://schemas.microsoft.com/office/drawing/2014/main" id="{2A34E195-1FA5-4A93-9F9E-0C068D32D7A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936567" y="3794174"/>
            <a:ext cx="2684145" cy="1714500"/>
          </a:xfrm>
          <a:prstGeom prst="rect">
            <a:avLst/>
          </a:prstGeom>
          <a:noFill/>
          <a:extLst>
            <a:ext uri="{909E8E84-426E-40DD-AFC4-6F175D3DCCD1}">
              <a14:hiddenFill xmlns:a14="http://schemas.microsoft.com/office/drawing/2010/main">
                <a:solidFill>
                  <a:srgbClr val="FFFFFF"/>
                </a:solidFill>
              </a14:hiddenFill>
            </a:ext>
          </a:extLst>
        </p:spPr>
      </p:pic>
      <p:sp>
        <p:nvSpPr>
          <p:cNvPr id="8" name="Arrow: Up 7">
            <a:extLst>
              <a:ext uri="{FF2B5EF4-FFF2-40B4-BE49-F238E27FC236}">
                <a16:creationId xmlns:a16="http://schemas.microsoft.com/office/drawing/2014/main" id="{B8269172-105D-4603-9750-E2525B16A733}"/>
              </a:ext>
            </a:extLst>
          </p:cNvPr>
          <p:cNvSpPr/>
          <p:nvPr/>
        </p:nvSpPr>
        <p:spPr>
          <a:xfrm>
            <a:off x="5140277" y="2936924"/>
            <a:ext cx="472440" cy="1714500"/>
          </a:xfrm>
          <a:prstGeom prst="upArrow">
            <a:avLst/>
          </a:prstGeom>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1pPr>
            <a:lvl2pPr marL="4572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2pPr>
            <a:lvl3pPr marL="9144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3pPr>
            <a:lvl4pPr marL="13716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4pPr>
            <a:lvl5pPr marL="18288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5pPr>
            <a:lvl6pPr marL="22860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6pPr>
            <a:lvl7pPr marL="27432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7pPr>
            <a:lvl8pPr marL="32004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8pPr>
            <a:lvl9pPr marL="36576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9pPr>
          </a:lstStyle>
          <a:p>
            <a:pPr algn="ctr"/>
            <a:endParaRPr lang="en-US" sz="1350"/>
          </a:p>
        </p:txBody>
      </p:sp>
      <p:sp>
        <p:nvSpPr>
          <p:cNvPr id="9" name="Arrow: Up 8">
            <a:extLst>
              <a:ext uri="{FF2B5EF4-FFF2-40B4-BE49-F238E27FC236}">
                <a16:creationId xmlns:a16="http://schemas.microsoft.com/office/drawing/2014/main" id="{7234EE4E-3BC0-4221-BDBF-4FC822C2B803}"/>
              </a:ext>
            </a:extLst>
          </p:cNvPr>
          <p:cNvSpPr/>
          <p:nvPr/>
        </p:nvSpPr>
        <p:spPr>
          <a:xfrm>
            <a:off x="8795161" y="2936924"/>
            <a:ext cx="472440" cy="1714500"/>
          </a:xfrm>
          <a:prstGeom prst="upArrow">
            <a:avLst/>
          </a:prstGeom>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1pPr>
            <a:lvl2pPr marL="4572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2pPr>
            <a:lvl3pPr marL="9144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3pPr>
            <a:lvl4pPr marL="13716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4pPr>
            <a:lvl5pPr marL="18288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5pPr>
            <a:lvl6pPr marL="22860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6pPr>
            <a:lvl7pPr marL="27432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7pPr>
            <a:lvl8pPr marL="32004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8pPr>
            <a:lvl9pPr marL="36576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9pPr>
          </a:lstStyle>
          <a:p>
            <a:pPr algn="ctr"/>
            <a:endParaRPr lang="en-US" sz="1350"/>
          </a:p>
        </p:txBody>
      </p:sp>
      <p:sp>
        <p:nvSpPr>
          <p:cNvPr id="10" name="TextBox 9">
            <a:extLst>
              <a:ext uri="{FF2B5EF4-FFF2-40B4-BE49-F238E27FC236}">
                <a16:creationId xmlns:a16="http://schemas.microsoft.com/office/drawing/2014/main" id="{34336F23-9FDA-499E-A840-41F5FC778C3E}"/>
              </a:ext>
            </a:extLst>
          </p:cNvPr>
          <p:cNvSpPr txBox="1"/>
          <p:nvPr/>
        </p:nvSpPr>
        <p:spPr>
          <a:xfrm>
            <a:off x="4816427" y="4723814"/>
            <a:ext cx="1036320" cy="30008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350"/>
              <a:t>Questions</a:t>
            </a:r>
          </a:p>
        </p:txBody>
      </p:sp>
      <p:sp>
        <p:nvSpPr>
          <p:cNvPr id="11" name="TextBox 10">
            <a:extLst>
              <a:ext uri="{FF2B5EF4-FFF2-40B4-BE49-F238E27FC236}">
                <a16:creationId xmlns:a16="http://schemas.microsoft.com/office/drawing/2014/main" id="{11A307F4-5412-4872-8457-5AC8A37E333E}"/>
              </a:ext>
            </a:extLst>
          </p:cNvPr>
          <p:cNvSpPr txBox="1"/>
          <p:nvPr/>
        </p:nvSpPr>
        <p:spPr>
          <a:xfrm>
            <a:off x="8687387" y="4742090"/>
            <a:ext cx="1036320" cy="30008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350"/>
              <a:t>Questions</a:t>
            </a:r>
          </a:p>
        </p:txBody>
      </p:sp>
      <p:sp>
        <p:nvSpPr>
          <p:cNvPr id="12" name="Arrow: Down 11">
            <a:extLst>
              <a:ext uri="{FF2B5EF4-FFF2-40B4-BE49-F238E27FC236}">
                <a16:creationId xmlns:a16="http://schemas.microsoft.com/office/drawing/2014/main" id="{35688ED1-EA02-4DF6-9791-83E9971BEE45}"/>
              </a:ext>
            </a:extLst>
          </p:cNvPr>
          <p:cNvSpPr/>
          <p:nvPr/>
        </p:nvSpPr>
        <p:spPr>
          <a:xfrm>
            <a:off x="6165167" y="2872154"/>
            <a:ext cx="472440" cy="1043940"/>
          </a:xfrm>
          <a:prstGeom prst="downArrow">
            <a:avLst/>
          </a:prstGeom>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1pPr>
            <a:lvl2pPr marL="4572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2pPr>
            <a:lvl3pPr marL="9144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3pPr>
            <a:lvl4pPr marL="13716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4pPr>
            <a:lvl5pPr marL="18288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5pPr>
            <a:lvl6pPr marL="22860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6pPr>
            <a:lvl7pPr marL="27432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7pPr>
            <a:lvl8pPr marL="32004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8pPr>
            <a:lvl9pPr marL="36576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9pPr>
          </a:lstStyle>
          <a:p>
            <a:pPr algn="ctr"/>
            <a:endParaRPr lang="en-US" sz="1350"/>
          </a:p>
        </p:txBody>
      </p:sp>
      <p:sp>
        <p:nvSpPr>
          <p:cNvPr id="13" name="Arrow: Down 12">
            <a:extLst>
              <a:ext uri="{FF2B5EF4-FFF2-40B4-BE49-F238E27FC236}">
                <a16:creationId xmlns:a16="http://schemas.microsoft.com/office/drawing/2014/main" id="{F5C2C2B5-1C77-4939-B9DC-E872971CAEBE}"/>
              </a:ext>
            </a:extLst>
          </p:cNvPr>
          <p:cNvSpPr/>
          <p:nvPr/>
        </p:nvSpPr>
        <p:spPr>
          <a:xfrm>
            <a:off x="7564795" y="2872153"/>
            <a:ext cx="472440" cy="1043940"/>
          </a:xfrm>
          <a:prstGeom prst="downArrow">
            <a:avLst/>
          </a:prstGeom>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1pPr>
            <a:lvl2pPr marL="4572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2pPr>
            <a:lvl3pPr marL="9144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3pPr>
            <a:lvl4pPr marL="13716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4pPr>
            <a:lvl5pPr marL="18288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5pPr>
            <a:lvl6pPr marL="22860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6pPr>
            <a:lvl7pPr marL="27432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7pPr>
            <a:lvl8pPr marL="32004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8pPr>
            <a:lvl9pPr marL="3657600" marR="0" indent="0" algn="l" defTabSz="4572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dk1"/>
                </a:solidFill>
                <a:uLnTx/>
                <a:uFillTx/>
                <a:latin typeface="Corbel" panose="020B0503020204020204"/>
                <a:ea typeface="Arial" panose="020B0604020202020204" pitchFamily="34" charset="0"/>
                <a:cs typeface="Arial" panose="020B0604020202020204" pitchFamily="34" charset="0"/>
                <a:sym typeface="Wingdings" panose="05000000000000000000"/>
              </a:defRPr>
            </a:lvl9pPr>
          </a:lstStyle>
          <a:p>
            <a:pPr algn="ctr"/>
            <a:endParaRPr lang="en-US" sz="1350"/>
          </a:p>
        </p:txBody>
      </p:sp>
      <p:sp>
        <p:nvSpPr>
          <p:cNvPr id="14" name="TextBox 13">
            <a:extLst>
              <a:ext uri="{FF2B5EF4-FFF2-40B4-BE49-F238E27FC236}">
                <a16:creationId xmlns:a16="http://schemas.microsoft.com/office/drawing/2014/main" id="{F11B7FEF-A2E0-4F70-A542-3F7B369653D9}"/>
              </a:ext>
            </a:extLst>
          </p:cNvPr>
          <p:cNvSpPr txBox="1"/>
          <p:nvPr/>
        </p:nvSpPr>
        <p:spPr>
          <a:xfrm>
            <a:off x="5987190" y="2936924"/>
            <a:ext cx="1128572" cy="30008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350"/>
              <a:t>Answers</a:t>
            </a:r>
          </a:p>
        </p:txBody>
      </p:sp>
      <p:sp>
        <p:nvSpPr>
          <p:cNvPr id="15" name="TextBox 14">
            <a:extLst>
              <a:ext uri="{FF2B5EF4-FFF2-40B4-BE49-F238E27FC236}">
                <a16:creationId xmlns:a16="http://schemas.microsoft.com/office/drawing/2014/main" id="{6BAD1806-3AAD-4B97-9862-4B56F4489D62}"/>
              </a:ext>
            </a:extLst>
          </p:cNvPr>
          <p:cNvSpPr txBox="1"/>
          <p:nvPr/>
        </p:nvSpPr>
        <p:spPr>
          <a:xfrm>
            <a:off x="7385725" y="2861974"/>
            <a:ext cx="1128572" cy="30008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350"/>
              <a:t>Answers</a:t>
            </a:r>
          </a:p>
        </p:txBody>
      </p:sp>
      <p:sp>
        <p:nvSpPr>
          <p:cNvPr id="21" name="TextBox 20">
            <a:extLst>
              <a:ext uri="{FF2B5EF4-FFF2-40B4-BE49-F238E27FC236}">
                <a16:creationId xmlns:a16="http://schemas.microsoft.com/office/drawing/2014/main" id="{F8E1F744-2EC4-4F6D-88BA-611DB550E45C}"/>
              </a:ext>
            </a:extLst>
          </p:cNvPr>
          <p:cNvSpPr txBox="1"/>
          <p:nvPr/>
        </p:nvSpPr>
        <p:spPr>
          <a:xfrm>
            <a:off x="520293" y="167323"/>
            <a:ext cx="6098344" cy="769441"/>
          </a:xfrm>
          <a:prstGeom prst="rect">
            <a:avLst/>
          </a:prstGeom>
          <a:noFill/>
        </p:spPr>
        <p:txBody>
          <a:bodyPr wrap="square">
            <a:spAutoFit/>
          </a:bodyPr>
          <a:lstStyle/>
          <a:p>
            <a:r>
              <a:rPr kumimoji="0" lang="en-US" sz="4400" b="0" i="0" u="none" strike="noStrike" kern="1200" cap="none" spc="0" normalizeH="0" baseline="0" noProof="0" dirty="0">
                <a:ln>
                  <a:noFill/>
                </a:ln>
                <a:solidFill>
                  <a:srgbClr val="0097A7"/>
                </a:solidFill>
                <a:effectLst/>
                <a:uLnTx/>
                <a:uFillTx/>
                <a:latin typeface="Arial"/>
                <a:cs typeface="Calibri"/>
                <a:sym typeface="Calibri"/>
              </a:rPr>
              <a:t>Turing Test</a:t>
            </a:r>
            <a:endParaRPr lang="en-IN" dirty="0"/>
          </a:p>
        </p:txBody>
      </p:sp>
    </p:spTree>
    <p:extLst>
      <p:ext uri="{BB962C8B-B14F-4D97-AF65-F5344CB8AC3E}">
        <p14:creationId xmlns:p14="http://schemas.microsoft.com/office/powerpoint/2010/main" val="837204539"/>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FD71FA3-5679-43EE-B476-C2708D42385C}"/>
              </a:ext>
            </a:extLst>
          </p:cNvPr>
          <p:cNvSpPr txBox="1">
            <a:spLocks/>
          </p:cNvSpPr>
          <p:nvPr/>
        </p:nvSpPr>
        <p:spPr>
          <a:xfrm>
            <a:off x="308280" y="271508"/>
            <a:ext cx="11575440" cy="682309"/>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a:ln>
                  <a:noFill/>
                </a:ln>
                <a:solidFill>
                  <a:srgbClr val="0097A7"/>
                </a:solidFill>
                <a:effectLst/>
                <a:uLnTx/>
                <a:uFillTx/>
                <a:latin typeface="Arial"/>
              </a:rPr>
              <a:t>Turing Test Approach</a:t>
            </a:r>
            <a:endParaRPr kumimoji="0" lang="en-US" sz="3200" b="0" i="0" u="none" strike="noStrike" kern="1200" cap="none" spc="0" normalizeH="0" baseline="0" noProof="0" dirty="0">
              <a:ln>
                <a:noFill/>
              </a:ln>
              <a:solidFill>
                <a:srgbClr val="0097A7"/>
              </a:solidFill>
              <a:effectLst/>
              <a:uLnTx/>
              <a:uFillTx/>
              <a:latin typeface="Arial"/>
            </a:endParaRPr>
          </a:p>
        </p:txBody>
      </p:sp>
      <p:sp>
        <p:nvSpPr>
          <p:cNvPr id="5" name="Content Placeholder 7">
            <a:extLst>
              <a:ext uri="{FF2B5EF4-FFF2-40B4-BE49-F238E27FC236}">
                <a16:creationId xmlns:a16="http://schemas.microsoft.com/office/drawing/2014/main" id="{8DE4AE8A-ADFB-4520-B846-45072E55807F}"/>
              </a:ext>
            </a:extLst>
          </p:cNvPr>
          <p:cNvSpPr txBox="1">
            <a:spLocks/>
          </p:cNvSpPr>
          <p:nvPr/>
        </p:nvSpPr>
        <p:spPr>
          <a:xfrm>
            <a:off x="308280" y="1159823"/>
            <a:ext cx="11575440" cy="4735302"/>
          </a:xfrm>
          <a:prstGeom prst="rect">
            <a:avLst/>
          </a:prstGeom>
        </p:spPr>
        <p:txBody>
          <a:bodyPr tIns="91440" bIns="9144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ysClr val="windowText" lastClr="000000"/>
                </a:solidFill>
                <a:effectLst/>
                <a:uLnTx/>
                <a:uFillTx/>
                <a:latin typeface="Arial"/>
              </a:rPr>
              <a:t>Acting Humanly: The Turing Test proposed by Alan Turing (1950)</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sysClr val="windowText" lastClr="000000"/>
              </a:solidFill>
              <a:effectLst/>
              <a:uLnTx/>
              <a:uFillTx/>
              <a:latin typeface="Arial"/>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ysClr val="windowText" lastClr="000000"/>
                </a:solidFill>
                <a:effectLst/>
                <a:uLnTx/>
                <a:uFillTx/>
                <a:latin typeface="Arial"/>
              </a:rPr>
              <a:t>A Turing Test is a method of inquiry for determining whether or not a computer is capable of thinking like a human being.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sysClr val="windowText" lastClr="000000"/>
              </a:solidFill>
              <a:effectLst/>
              <a:uLnTx/>
              <a:uFillTx/>
              <a:latin typeface="Arial"/>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ysClr val="windowText" lastClr="000000"/>
                </a:solidFill>
                <a:effectLst/>
                <a:uLnTx/>
                <a:uFillTx/>
                <a:latin typeface="Arial"/>
              </a:rPr>
              <a:t>The interrogator job is to try and figure out which one is human and which one is computer by asking questions to both of them.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sysClr val="windowText" lastClr="000000"/>
              </a:solidFill>
              <a:effectLst/>
              <a:uLnTx/>
              <a:uFillTx/>
              <a:latin typeface="Arial"/>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ysClr val="windowText" lastClr="000000"/>
                </a:solidFill>
                <a:effectLst/>
                <a:uLnTx/>
                <a:uFillTx/>
                <a:latin typeface="Arial"/>
              </a:rPr>
              <a:t>The computer would try to remain indistinguishable from human as much as possible.</a:t>
            </a:r>
            <a:endParaRPr kumimoji="0" lang="en-IN" sz="2800" b="0" i="0" u="none" strike="noStrike" kern="1200" cap="none" spc="0" normalizeH="0" baseline="0" noProof="0" dirty="0">
              <a:ln>
                <a:noFill/>
              </a:ln>
              <a:solidFill>
                <a:sysClr val="windowText" lastClr="000000"/>
              </a:solidFill>
              <a:effectLst/>
              <a:uLnTx/>
              <a:uFillTx/>
              <a:latin typeface="Arial"/>
            </a:endParaRPr>
          </a:p>
        </p:txBody>
      </p:sp>
    </p:spTree>
    <p:extLst>
      <p:ext uri="{BB962C8B-B14F-4D97-AF65-F5344CB8AC3E}">
        <p14:creationId xmlns:p14="http://schemas.microsoft.com/office/powerpoint/2010/main" val="880808444"/>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F18D276-9A1F-4777-B586-58706CA434EB}"/>
              </a:ext>
            </a:extLst>
          </p:cNvPr>
          <p:cNvSpPr txBox="1">
            <a:spLocks/>
          </p:cNvSpPr>
          <p:nvPr/>
        </p:nvSpPr>
        <p:spPr>
          <a:xfrm>
            <a:off x="396166" y="256680"/>
            <a:ext cx="10953210" cy="620713"/>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1" i="0" u="none" strike="noStrike" kern="1200" cap="none" spc="0" normalizeH="0" baseline="0" noProof="0">
                <a:ln>
                  <a:noFill/>
                </a:ln>
                <a:solidFill>
                  <a:srgbClr val="0097A7"/>
                </a:solidFill>
                <a:effectLst/>
                <a:uLnTx/>
                <a:uFillTx/>
                <a:latin typeface="Arial"/>
                <a:sym typeface="+mn-ea"/>
              </a:rPr>
              <a:t>3.Thinking Rationally</a:t>
            </a:r>
            <a:endParaRPr kumimoji="0" lang="en-US" sz="3200" b="0" i="0" u="none" strike="noStrike" kern="1200" cap="none" spc="0" normalizeH="0" baseline="0" noProof="0" dirty="0">
              <a:ln>
                <a:noFill/>
              </a:ln>
              <a:solidFill>
                <a:srgbClr val="0097A7"/>
              </a:solidFill>
              <a:effectLst/>
              <a:uLnTx/>
              <a:uFillTx/>
              <a:latin typeface="Arial"/>
            </a:endParaRPr>
          </a:p>
        </p:txBody>
      </p:sp>
      <p:sp>
        <p:nvSpPr>
          <p:cNvPr id="5" name="Content Placeholder 2">
            <a:extLst>
              <a:ext uri="{FF2B5EF4-FFF2-40B4-BE49-F238E27FC236}">
                <a16:creationId xmlns:a16="http://schemas.microsoft.com/office/drawing/2014/main" id="{5F9636A3-CA25-4D1C-8680-4B9D37F62135}"/>
              </a:ext>
            </a:extLst>
          </p:cNvPr>
          <p:cNvSpPr txBox="1">
            <a:spLocks/>
          </p:cNvSpPr>
          <p:nvPr/>
        </p:nvSpPr>
        <p:spPr>
          <a:xfrm>
            <a:off x="396165" y="1237362"/>
            <a:ext cx="10520363" cy="4263106"/>
          </a:xfrm>
          <a:prstGeom prst="rect">
            <a:avLst/>
          </a:prstGeom>
        </p:spPr>
        <p:txBody>
          <a:bodyPr tIns="91440" bIns="9144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ysClr val="windowText" lastClr="000000"/>
                </a:solidFill>
                <a:effectLst/>
                <a:uLnTx/>
                <a:uFillTx/>
                <a:latin typeface="Arial"/>
              </a:rPr>
              <a:t>Thinking Rationally : The Law of Thought approach</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400" b="1" i="0" u="none" strike="noStrike" kern="1200" cap="none" spc="0" normalizeH="0" baseline="0" noProof="0" dirty="0">
              <a:ln>
                <a:noFill/>
              </a:ln>
              <a:solidFill>
                <a:sysClr val="windowText" lastClr="000000"/>
              </a:solidFill>
              <a:effectLst/>
              <a:uLnTx/>
              <a:uFillTx/>
              <a:latin typeface="Arial"/>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ysClr val="windowText" lastClr="000000"/>
                </a:solidFill>
                <a:effectLst/>
                <a:uLnTx/>
                <a:uFillTx/>
                <a:latin typeface="Arial"/>
              </a:rPr>
              <a:t>So – called logical approach. </a:t>
            </a:r>
          </a:p>
          <a:p>
            <a:pPr marL="385763" marR="0" lvl="0" indent="-385763"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rPr>
              <a:t>Informal knowledge (input) </a:t>
            </a: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 formal (output – as per logical notation).</a:t>
            </a:r>
          </a:p>
          <a:p>
            <a:pPr marL="385763" marR="0" lvl="0" indent="-385763"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Problem solving  “in principle” and “in practice”.</a:t>
            </a:r>
            <a:endParaRPr kumimoji="0" lang="en-US" sz="2400" b="0" i="0" u="none" strike="noStrike" kern="1200" cap="none" spc="0" normalizeH="0" baseline="0" noProof="0" dirty="0">
              <a:ln>
                <a:noFill/>
              </a:ln>
              <a:solidFill>
                <a:sysClr val="windowText" lastClr="000000"/>
              </a:solidFill>
              <a:effectLst/>
              <a:uLnTx/>
              <a:uFillTx/>
              <a:latin typeface="Arial"/>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ysClr val="windowText" lastClr="000000"/>
              </a:solidFill>
              <a:effectLst/>
              <a:uLnTx/>
              <a:uFillTx/>
              <a:latin typeface="Arial"/>
            </a:endParaRPr>
          </a:p>
        </p:txBody>
      </p:sp>
    </p:spTree>
    <p:extLst>
      <p:ext uri="{BB962C8B-B14F-4D97-AF65-F5344CB8AC3E}">
        <p14:creationId xmlns:p14="http://schemas.microsoft.com/office/powerpoint/2010/main" val="563599727"/>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2F2D4FB-C974-485D-8CA7-F6D3A8165559}"/>
              </a:ext>
            </a:extLst>
          </p:cNvPr>
          <p:cNvSpPr txBox="1">
            <a:spLocks/>
          </p:cNvSpPr>
          <p:nvPr/>
        </p:nvSpPr>
        <p:spPr>
          <a:xfrm>
            <a:off x="353963" y="270747"/>
            <a:ext cx="8520120" cy="57240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1" i="0" u="none" strike="noStrike" kern="1200" cap="none" spc="0" normalizeH="0" baseline="0" noProof="0">
                <a:ln>
                  <a:noFill/>
                </a:ln>
                <a:solidFill>
                  <a:srgbClr val="0097A7"/>
                </a:solidFill>
                <a:effectLst/>
                <a:uLnTx/>
                <a:uFillTx/>
                <a:latin typeface="Arial"/>
                <a:sym typeface="+mn-ea"/>
              </a:rPr>
              <a:t>4.Acting Rationally</a:t>
            </a:r>
            <a:endParaRPr kumimoji="0" lang="en-US" sz="3200" b="0" i="0" u="none" strike="noStrike" kern="1200" cap="none" spc="0" normalizeH="0" baseline="0" noProof="0" dirty="0">
              <a:ln>
                <a:noFill/>
              </a:ln>
              <a:solidFill>
                <a:srgbClr val="0097A7"/>
              </a:solidFill>
              <a:effectLst/>
              <a:uLnTx/>
              <a:uFillTx/>
              <a:latin typeface="Arial"/>
            </a:endParaRPr>
          </a:p>
        </p:txBody>
      </p:sp>
      <p:sp>
        <p:nvSpPr>
          <p:cNvPr id="5" name="Content Placeholder 2">
            <a:extLst>
              <a:ext uri="{FF2B5EF4-FFF2-40B4-BE49-F238E27FC236}">
                <a16:creationId xmlns:a16="http://schemas.microsoft.com/office/drawing/2014/main" id="{B10BD066-3AF8-47D3-A6FC-2F3C6D902358}"/>
              </a:ext>
            </a:extLst>
          </p:cNvPr>
          <p:cNvSpPr txBox="1">
            <a:spLocks/>
          </p:cNvSpPr>
          <p:nvPr/>
        </p:nvSpPr>
        <p:spPr>
          <a:xfrm>
            <a:off x="496017" y="1278520"/>
            <a:ext cx="10744069" cy="4658045"/>
          </a:xfrm>
          <a:prstGeom prst="rect">
            <a:avLst/>
          </a:prstGeom>
        </p:spPr>
        <p:txBody>
          <a:bodyPr tIns="91440" bIns="9144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ysClr val="windowText" lastClr="000000"/>
                </a:solidFill>
                <a:effectLst/>
                <a:uLnTx/>
                <a:uFillTx/>
                <a:latin typeface="Arial"/>
              </a:rPr>
              <a:t>Acting Rationally : The Rational Agent Approach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ysClr val="windowText" lastClr="000000"/>
                </a:solidFill>
                <a:effectLst/>
                <a:uLnTx/>
                <a:uFillTx/>
                <a:latin typeface="Arial"/>
              </a:rPr>
              <a:t>Agent </a:t>
            </a: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 something that acts.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Rational Agent  something act rationally.</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A </a:t>
            </a:r>
            <a:r>
              <a:rPr kumimoji="0" lang="en-US" sz="2400" b="1"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Rational Agent</a:t>
            </a: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 or </a:t>
            </a:r>
            <a:r>
              <a:rPr kumimoji="0" lang="en-US" sz="2400" b="1"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Rational</a:t>
            </a: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 being is a person or entity that always aims to perform optimal actions based on given premises and information.</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Advantages over human thought and human behavior: </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More general.</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sym typeface="Wingdings" panose="05000000000000000000" pitchFamily="2" charset="2"/>
              </a:rPr>
              <a:t>More prominent.</a:t>
            </a:r>
            <a:endParaRPr kumimoji="0" lang="en-US" sz="2400" b="0" i="0" u="none" strike="noStrike" kern="1200" cap="none" spc="0" normalizeH="0" baseline="0" noProof="0" dirty="0">
              <a:ln>
                <a:noFill/>
              </a:ln>
              <a:solidFill>
                <a:sysClr val="windowText" lastClr="000000"/>
              </a:solidFill>
              <a:effectLst/>
              <a:uLnTx/>
              <a:uFillTx/>
              <a:latin typeface="Arial"/>
            </a:endParaRPr>
          </a:p>
        </p:txBody>
      </p:sp>
    </p:spTree>
    <p:extLst>
      <p:ext uri="{BB962C8B-B14F-4D97-AF65-F5344CB8AC3E}">
        <p14:creationId xmlns:p14="http://schemas.microsoft.com/office/powerpoint/2010/main" val="914204907"/>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7408ACD-035E-4273-A015-9786CEE12F5D}"/>
              </a:ext>
            </a:extLst>
          </p:cNvPr>
          <p:cNvSpPr txBox="1">
            <a:spLocks/>
          </p:cNvSpPr>
          <p:nvPr/>
        </p:nvSpPr>
        <p:spPr>
          <a:xfrm>
            <a:off x="323557" y="309490"/>
            <a:ext cx="7949824" cy="53999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a:ln>
                  <a:noFill/>
                </a:ln>
                <a:solidFill>
                  <a:srgbClr val="0097A7"/>
                </a:solidFill>
                <a:effectLst/>
                <a:uLnTx/>
                <a:uFillTx/>
                <a:latin typeface="Arial"/>
              </a:rPr>
              <a:t>The Artificial Intelligence Problems</a:t>
            </a:r>
            <a:endParaRPr kumimoji="0" lang="en-US" sz="3200" b="0" i="0" u="none" strike="noStrike" kern="1200" cap="none" spc="0" normalizeH="0" baseline="0" noProof="0" dirty="0">
              <a:ln>
                <a:noFill/>
              </a:ln>
              <a:solidFill>
                <a:srgbClr val="0097A7"/>
              </a:solidFill>
              <a:effectLst/>
              <a:uLnTx/>
              <a:uFillTx/>
              <a:latin typeface="Arial"/>
            </a:endParaRPr>
          </a:p>
        </p:txBody>
      </p:sp>
      <p:sp>
        <p:nvSpPr>
          <p:cNvPr id="5" name="Content Placeholder 2">
            <a:extLst>
              <a:ext uri="{FF2B5EF4-FFF2-40B4-BE49-F238E27FC236}">
                <a16:creationId xmlns:a16="http://schemas.microsoft.com/office/drawing/2014/main" id="{D1F910A5-80E9-48C3-B283-578C151EA025}"/>
              </a:ext>
            </a:extLst>
          </p:cNvPr>
          <p:cNvSpPr txBox="1">
            <a:spLocks/>
          </p:cNvSpPr>
          <p:nvPr/>
        </p:nvSpPr>
        <p:spPr>
          <a:xfrm>
            <a:off x="635317" y="1173130"/>
            <a:ext cx="9380880" cy="3680224"/>
          </a:xfrm>
          <a:prstGeom prst="rect">
            <a:avLst/>
          </a:prstGeom>
        </p:spPr>
        <p:txBody>
          <a:bodyPr tIns="91440" bIns="9144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rPr>
              <a:t>Perception( Vision &amp; Speech)</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rPr>
              <a:t>Game Playing</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rPr>
              <a:t>Theorem Proving</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rPr>
              <a:t>Natural Language Processing(NLP)</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rPr>
              <a:t>Common sense knowledge and Reasoning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400" b="0" i="0" u="none" strike="noStrike" kern="1200" cap="none" spc="0" normalizeH="0" baseline="0" noProof="0" dirty="0">
              <a:ln>
                <a:noFill/>
              </a:ln>
              <a:solidFill>
                <a:sysClr val="windowText" lastClr="000000"/>
              </a:solidFill>
              <a:effectLst/>
              <a:uLnTx/>
              <a:uFillTx/>
              <a:latin typeface="Arial"/>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400" b="0" i="0" u="none" strike="noStrike" kern="1200" cap="none" spc="0" normalizeH="0" baseline="0" noProof="0" dirty="0">
              <a:ln>
                <a:noFill/>
              </a:ln>
              <a:solidFill>
                <a:sysClr val="windowText" lastClr="000000"/>
              </a:solidFill>
              <a:effectLst/>
              <a:uLnTx/>
              <a:uFillTx/>
              <a:latin typeface="Arial"/>
            </a:endParaRPr>
          </a:p>
        </p:txBody>
      </p:sp>
    </p:spTree>
    <p:extLst>
      <p:ext uri="{BB962C8B-B14F-4D97-AF65-F5344CB8AC3E}">
        <p14:creationId xmlns:p14="http://schemas.microsoft.com/office/powerpoint/2010/main" val="413532417"/>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D001B8DB-9CC4-4A3B-9214-7F9CBA700826}"/>
              </a:ext>
            </a:extLst>
          </p:cNvPr>
          <p:cNvSpPr txBox="1">
            <a:spLocks/>
          </p:cNvSpPr>
          <p:nvPr/>
        </p:nvSpPr>
        <p:spPr>
          <a:xfrm>
            <a:off x="523137" y="787792"/>
            <a:ext cx="11307791" cy="6070208"/>
          </a:xfrm>
          <a:prstGeom prst="rect">
            <a:avLst/>
          </a:prstGeom>
        </p:spPr>
        <p:txBody>
          <a:bodyPr lIns="0" tIns="91440" rIns="0" bIns="9144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1000"/>
              </a:spcBef>
              <a:spcAft>
                <a:spcPts val="0"/>
              </a:spcAft>
              <a:buClrTx/>
              <a:buSzTx/>
              <a:buFontTx/>
              <a:buNone/>
              <a:tabLst/>
              <a:defRPr/>
            </a:pPr>
            <a:r>
              <a:rPr kumimoji="0" lang="en-US" sz="2400" b="0" i="0" u="none" strike="noStrike" kern="1200" cap="none" spc="0" normalizeH="0" baseline="0" noProof="0" dirty="0">
                <a:ln>
                  <a:noFill/>
                </a:ln>
                <a:solidFill>
                  <a:sysClr val="windowText" lastClr="000000"/>
                </a:solidFill>
                <a:effectLst/>
                <a:uLnTx/>
                <a:uFillTx/>
                <a:latin typeface="Arial"/>
                <a:ea typeface="+mn-ea"/>
                <a:cs typeface="+mn-cs"/>
              </a:rPr>
              <a:t>An AI technique is a method that exploits knowledge that is represented so that:</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endParaRPr kumimoji="0" lang="en-US" sz="2400" b="0" i="0" u="none" strike="noStrike" kern="1200" cap="none" spc="0" normalizeH="0" baseline="0" noProof="0" dirty="0">
              <a:ln>
                <a:noFill/>
              </a:ln>
              <a:solidFill>
                <a:sysClr val="windowText" lastClr="000000"/>
              </a:solidFill>
              <a:effectLst/>
              <a:uLnTx/>
              <a:uFillTx/>
              <a:latin typeface="Arial"/>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ea typeface="+mn-ea"/>
                <a:cs typeface="+mn-cs"/>
              </a:rPr>
              <a:t>The knowledge captures generalizations that share properties, are grouped together, rather than being allowed separate representation.</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ea typeface="+mn-ea"/>
                <a:cs typeface="+mn-cs"/>
              </a:rPr>
              <a:t>It can be understood by people who must provide it—even though for many programs bulk of the data comes automatically from readings.</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ea typeface="+mn-ea"/>
                <a:cs typeface="+mn-cs"/>
              </a:rPr>
              <a:t>In many AI domains, how the people understand the same people must supply the knowledge to a program.</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ea typeface="+mn-ea"/>
                <a:cs typeface="+mn-cs"/>
              </a:rPr>
              <a:t>It can be easily modified to correct errors and reflect changes in real conditions.</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ea typeface="+mn-ea"/>
                <a:cs typeface="+mn-cs"/>
              </a:rPr>
              <a:t>It can be widely used even if it is incomplete or inaccurate.</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ysClr val="windowText" lastClr="000000"/>
                </a:solidFill>
                <a:effectLst/>
                <a:uLnTx/>
                <a:uFillTx/>
                <a:latin typeface="Arial"/>
                <a:ea typeface="+mn-ea"/>
                <a:cs typeface="+mn-cs"/>
              </a:rPr>
              <a:t>It can be used to help overcome its own sheer bulk by helping to narrow the range of possibilities that must be usually considered.</a:t>
            </a:r>
          </a:p>
        </p:txBody>
      </p:sp>
      <p:sp>
        <p:nvSpPr>
          <p:cNvPr id="5" name="Title 1">
            <a:extLst>
              <a:ext uri="{FF2B5EF4-FFF2-40B4-BE49-F238E27FC236}">
                <a16:creationId xmlns:a16="http://schemas.microsoft.com/office/drawing/2014/main" id="{5D33A3C9-34AD-42D0-9EDC-2F54830E217B}"/>
              </a:ext>
            </a:extLst>
          </p:cNvPr>
          <p:cNvSpPr txBox="1">
            <a:spLocks/>
          </p:cNvSpPr>
          <p:nvPr/>
        </p:nvSpPr>
        <p:spPr>
          <a:xfrm>
            <a:off x="523138" y="168812"/>
            <a:ext cx="5923077" cy="745435"/>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3200" b="0" i="0" u="none" strike="noStrike" kern="1200" cap="none" spc="-110" normalizeH="0" baseline="0" noProof="0">
                <a:ln>
                  <a:noFill/>
                </a:ln>
                <a:solidFill>
                  <a:srgbClr val="0097A7"/>
                </a:solidFill>
                <a:effectLst/>
                <a:uLnTx/>
                <a:uFillTx/>
                <a:latin typeface="Arial"/>
                <a:cs typeface="Trebuchet MS"/>
              </a:rPr>
              <a:t>AI Technique</a:t>
            </a:r>
            <a:endParaRPr kumimoji="0" lang="en-IN" sz="3200" b="0" i="0" u="none" strike="noStrike" kern="1200" cap="none" spc="0" normalizeH="0" baseline="0" noProof="0" dirty="0">
              <a:ln>
                <a:noFill/>
              </a:ln>
              <a:solidFill>
                <a:sysClr val="windowText" lastClr="000000"/>
              </a:solidFill>
              <a:effectLst/>
              <a:uLnTx/>
              <a:uFillTx/>
              <a:latin typeface="Arial"/>
            </a:endParaRPr>
          </a:p>
        </p:txBody>
      </p:sp>
    </p:spTree>
    <p:extLst>
      <p:ext uri="{BB962C8B-B14F-4D97-AF65-F5344CB8AC3E}">
        <p14:creationId xmlns:p14="http://schemas.microsoft.com/office/powerpoint/2010/main" val="2024792249"/>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30461D8-BD3B-4DB2-B8EA-3CE53F1D4F07}"/>
              </a:ext>
            </a:extLst>
          </p:cNvPr>
          <p:cNvSpPr txBox="1">
            <a:spLocks/>
          </p:cNvSpPr>
          <p:nvPr/>
        </p:nvSpPr>
        <p:spPr>
          <a:xfrm>
            <a:off x="379827" y="267286"/>
            <a:ext cx="7220373" cy="501227"/>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a:ln>
                  <a:noFill/>
                </a:ln>
                <a:solidFill>
                  <a:srgbClr val="0097A7"/>
                </a:solidFill>
                <a:effectLst/>
                <a:uLnTx/>
                <a:uFillTx/>
                <a:latin typeface="Arial"/>
              </a:rPr>
              <a:t> AI Techniques</a:t>
            </a:r>
            <a:endParaRPr kumimoji="0" lang="en-US" sz="3200" b="0" i="0" u="none" strike="noStrike" kern="1200" cap="none" spc="0" normalizeH="0" baseline="0" noProof="0" dirty="0">
              <a:ln>
                <a:noFill/>
              </a:ln>
              <a:solidFill>
                <a:srgbClr val="0097A7"/>
              </a:solidFill>
              <a:effectLst/>
              <a:uLnTx/>
              <a:uFillTx/>
              <a:latin typeface="Arial"/>
            </a:endParaRPr>
          </a:p>
        </p:txBody>
      </p:sp>
      <p:sp>
        <p:nvSpPr>
          <p:cNvPr id="5" name="Content Placeholder 2">
            <a:extLst>
              <a:ext uri="{FF2B5EF4-FFF2-40B4-BE49-F238E27FC236}">
                <a16:creationId xmlns:a16="http://schemas.microsoft.com/office/drawing/2014/main" id="{D5BA8C37-CB92-4118-8061-A9E3B6E55652}"/>
              </a:ext>
            </a:extLst>
          </p:cNvPr>
          <p:cNvSpPr txBox="1">
            <a:spLocks/>
          </p:cNvSpPr>
          <p:nvPr/>
        </p:nvSpPr>
        <p:spPr>
          <a:xfrm>
            <a:off x="379827" y="1051103"/>
            <a:ext cx="11460481" cy="5539611"/>
          </a:xfrm>
          <a:prstGeom prst="rect">
            <a:avLst/>
          </a:prstGeom>
        </p:spPr>
        <p:txBody>
          <a:bodyPr tIns="91440" bIns="9144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cs typeface="Times New Roman" panose="02020603050405020304" pitchFamily="18" charset="0"/>
              </a:rPr>
              <a:t>There are three important AI techniques:</a:t>
            </a:r>
          </a:p>
          <a:p>
            <a:pPr marL="0" indent="0">
              <a:buFont typeface="Arial" panose="020B0604020202020204" pitchFamily="34" charset="0"/>
              <a:buNone/>
            </a:pPr>
            <a:r>
              <a:rPr lang="en-US" sz="2400" b="1" dirty="0">
                <a:cs typeface="Times New Roman" panose="02020603050405020304" pitchFamily="18" charset="0"/>
              </a:rPr>
              <a:t>1.Search –</a:t>
            </a:r>
          </a:p>
          <a:p>
            <a:r>
              <a:rPr lang="en-US" sz="2400" dirty="0">
                <a:cs typeface="Times New Roman" panose="02020603050405020304" pitchFamily="18" charset="0"/>
              </a:rPr>
              <a:t>Provides a way of solving problems for which no direct approach is available.</a:t>
            </a:r>
          </a:p>
          <a:p>
            <a:r>
              <a:rPr lang="en-US" sz="2400" dirty="0">
                <a:cs typeface="Times New Roman" panose="02020603050405020304" pitchFamily="18" charset="0"/>
              </a:rPr>
              <a:t>It also provides a framework into which any direct techniques that are available can be embedded.</a:t>
            </a:r>
          </a:p>
          <a:p>
            <a:endParaRPr lang="en-US" sz="2400" dirty="0">
              <a:cs typeface="Times New Roman" panose="02020603050405020304" pitchFamily="18" charset="0"/>
            </a:endParaRPr>
          </a:p>
          <a:p>
            <a:pPr marL="0" indent="0">
              <a:buFont typeface="Arial" panose="020B0604020202020204" pitchFamily="34" charset="0"/>
              <a:buNone/>
            </a:pPr>
            <a:r>
              <a:rPr lang="en-US" sz="2400" b="1" dirty="0">
                <a:cs typeface="Times New Roman" panose="02020603050405020304" pitchFamily="18" charset="0"/>
              </a:rPr>
              <a:t>2.Use of knowledge –</a:t>
            </a:r>
          </a:p>
          <a:p>
            <a:pPr marL="0" indent="0">
              <a:buFont typeface="Arial" panose="020B0604020202020204" pitchFamily="34" charset="0"/>
              <a:buNone/>
            </a:pPr>
            <a:r>
              <a:rPr lang="en-US" sz="2400" dirty="0">
                <a:cs typeface="Times New Roman" panose="02020603050405020304" pitchFamily="18" charset="0"/>
              </a:rPr>
              <a:t>Provides a way of solving complex problems by exploiting the structure of the objects that are involved.</a:t>
            </a:r>
          </a:p>
          <a:p>
            <a:pPr marL="0" indent="0">
              <a:buFont typeface="Arial" panose="020B0604020202020204" pitchFamily="34" charset="0"/>
              <a:buNone/>
            </a:pPr>
            <a:endParaRPr lang="en-US" sz="2400" dirty="0">
              <a:cs typeface="Times New Roman" panose="02020603050405020304" pitchFamily="18" charset="0"/>
            </a:endParaRPr>
          </a:p>
          <a:p>
            <a:pPr marL="0" indent="0">
              <a:buFont typeface="Arial" panose="020B0604020202020204" pitchFamily="34" charset="0"/>
              <a:buNone/>
            </a:pPr>
            <a:r>
              <a:rPr lang="en-US" sz="2400" b="1" dirty="0">
                <a:cs typeface="Times New Roman" panose="02020603050405020304" pitchFamily="18" charset="0"/>
              </a:rPr>
              <a:t>3.Abstraction –</a:t>
            </a:r>
          </a:p>
          <a:p>
            <a:pPr marL="0" indent="0">
              <a:buFont typeface="Arial" panose="020B0604020202020204" pitchFamily="34" charset="0"/>
              <a:buNone/>
            </a:pPr>
            <a:r>
              <a:rPr lang="en-US" sz="2400" dirty="0">
                <a:cs typeface="Times New Roman" panose="02020603050405020304" pitchFamily="18" charset="0"/>
              </a:rPr>
              <a:t>Provides a way of separating important features and variations from many unimportant ones that would otherwise overwhelm any process.</a:t>
            </a:r>
          </a:p>
          <a:p>
            <a:pPr marL="0" indent="0">
              <a:buFont typeface="Arial" panose="020B0604020202020204" pitchFamily="34" charset="0"/>
              <a:buNone/>
            </a:pPr>
            <a:endParaRPr lang="en-US" sz="2400" b="1" dirty="0">
              <a:cs typeface="Times New Roman" panose="02020603050405020304" pitchFamily="18" charset="0"/>
            </a:endParaRPr>
          </a:p>
        </p:txBody>
      </p:sp>
    </p:spTree>
    <p:extLst>
      <p:ext uri="{BB962C8B-B14F-4D97-AF65-F5344CB8AC3E}">
        <p14:creationId xmlns:p14="http://schemas.microsoft.com/office/powerpoint/2010/main" val="1340475866"/>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1">
            <a:extLst>
              <a:ext uri="{FF2B5EF4-FFF2-40B4-BE49-F238E27FC236}">
                <a16:creationId xmlns:a16="http://schemas.microsoft.com/office/drawing/2014/main" id="{0D49AADB-1251-407D-861A-9799D37FA0E9}"/>
              </a:ext>
            </a:extLst>
          </p:cNvPr>
          <p:cNvSpPr txBox="1"/>
          <p:nvPr/>
        </p:nvSpPr>
        <p:spPr>
          <a:xfrm>
            <a:off x="325828" y="186342"/>
            <a:ext cx="8520120" cy="683438"/>
          </a:xfrm>
          <a:prstGeom prst="rect">
            <a:avLst/>
          </a:prstGeom>
          <a:noFill/>
          <a:ln>
            <a:noFill/>
          </a:ln>
        </p:spPr>
        <p:txBody>
          <a:bodyPr tIns="91440" bIns="91440">
            <a:normAutofit fontScale="47500" lnSpcReduction="20000"/>
          </a:bodyPr>
          <a:lstStyle/>
          <a:p>
            <a:pPr algn="just">
              <a:lnSpc>
                <a:spcPct val="100000"/>
              </a:lnSpc>
            </a:pPr>
            <a:r>
              <a:rPr lang="en-US" sz="6000" spc="-1" dirty="0">
                <a:solidFill>
                  <a:srgbClr val="00A4B6"/>
                </a:solidFill>
                <a:latin typeface="Proxima Nova"/>
                <a:ea typeface="Proxima Nova"/>
              </a:rPr>
              <a:t>Unit-1   Introduction to AI</a:t>
            </a:r>
          </a:p>
          <a:p>
            <a:pPr algn="just">
              <a:lnSpc>
                <a:spcPct val="100000"/>
              </a:lnSpc>
            </a:pPr>
            <a:r>
              <a:rPr lang="en-US" sz="2300" b="0" strike="noStrike" spc="-1" dirty="0">
                <a:solidFill>
                  <a:srgbClr val="00A4B6"/>
                </a:solidFill>
                <a:latin typeface="Proxima Nova"/>
                <a:ea typeface="Proxima Nova"/>
              </a:rPr>
              <a:t> </a:t>
            </a:r>
            <a:endParaRPr lang="en-US" sz="2300" b="0" strike="noStrike" spc="-1" dirty="0">
              <a:solidFill>
                <a:srgbClr val="000000"/>
              </a:solidFill>
              <a:latin typeface="Arial"/>
            </a:endParaRPr>
          </a:p>
        </p:txBody>
      </p:sp>
      <p:sp>
        <p:nvSpPr>
          <p:cNvPr id="5" name="TextShape 2">
            <a:extLst>
              <a:ext uri="{FF2B5EF4-FFF2-40B4-BE49-F238E27FC236}">
                <a16:creationId xmlns:a16="http://schemas.microsoft.com/office/drawing/2014/main" id="{55AE15E2-D594-4BE4-A2E4-CCA68187BE91}"/>
              </a:ext>
            </a:extLst>
          </p:cNvPr>
          <p:cNvSpPr txBox="1"/>
          <p:nvPr/>
        </p:nvSpPr>
        <p:spPr>
          <a:xfrm>
            <a:off x="438370" y="1363500"/>
            <a:ext cx="9437150" cy="4938826"/>
          </a:xfrm>
          <a:prstGeom prst="rect">
            <a:avLst/>
          </a:prstGeom>
          <a:noFill/>
          <a:ln>
            <a:noFill/>
          </a:ln>
        </p:spPr>
        <p:txBody>
          <a:bodyPr tIns="91440" bIns="91440">
            <a:normAutofit/>
          </a:bodyPr>
          <a:lstStyle/>
          <a:p>
            <a:pPr algn="just">
              <a:lnSpc>
                <a:spcPct val="115000"/>
              </a:lnSpc>
            </a:pPr>
            <a:r>
              <a:rPr lang="en-US" sz="2800" b="0" strike="noStrike" spc="-1" dirty="0">
                <a:solidFill>
                  <a:srgbClr val="000000"/>
                </a:solidFill>
                <a:latin typeface="Arial"/>
              </a:rPr>
              <a:t>Outlines:</a:t>
            </a:r>
          </a:p>
          <a:p>
            <a:pPr algn="just">
              <a:lnSpc>
                <a:spcPct val="115000"/>
              </a:lnSpc>
            </a:pPr>
            <a:endParaRPr lang="en-US" sz="2800" b="0" strike="noStrike" spc="-1" dirty="0">
              <a:solidFill>
                <a:srgbClr val="000000"/>
              </a:solidFill>
              <a:latin typeface="Arial"/>
            </a:endParaRPr>
          </a:p>
          <a:p>
            <a:pPr marL="342900" indent="-342900">
              <a:buFont typeface="Arial" panose="020B0604020202020204" pitchFamily="34" charset="0"/>
              <a:buChar char="•"/>
            </a:pPr>
            <a:r>
              <a:rPr lang="en-IN" sz="2800" dirty="0">
                <a:solidFill>
                  <a:srgbClr val="0098A3"/>
                </a:solidFill>
                <a:latin typeface="CastleT" panose="020E0602050706020204" pitchFamily="34" charset="0"/>
              </a:rPr>
              <a:t>Introduction to AI.</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The AI Problems.</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AI techniques.</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Task Domains of AI.</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Level of AI Model.</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Criteria of Success.</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Applications of AI.</a:t>
            </a:r>
          </a:p>
          <a:p>
            <a:pPr marL="342900" indent="-342900">
              <a:buFont typeface="Arial" panose="020B0604020202020204" pitchFamily="34" charset="0"/>
              <a:buChar char="•"/>
            </a:pPr>
            <a:endParaRPr lang="en-IN" sz="2800" dirty="0">
              <a:solidFill>
                <a:srgbClr val="0098A3"/>
              </a:solidFill>
              <a:latin typeface="CastleT" panose="020E0602050706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3881"/>
    </mc:Choice>
    <mc:Fallback xmlns="">
      <p:transition spd="slow" advTm="3881"/>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CEBF96B-547B-473E-B6BE-EAF5F835DE92}"/>
              </a:ext>
            </a:extLst>
          </p:cNvPr>
          <p:cNvSpPr txBox="1">
            <a:spLocks/>
          </p:cNvSpPr>
          <p:nvPr/>
        </p:nvSpPr>
        <p:spPr>
          <a:xfrm>
            <a:off x="480572" y="217689"/>
            <a:ext cx="5969770" cy="800844"/>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3200" b="0" i="0" u="none" strike="noStrike" kern="1200" cap="none" spc="-110" normalizeH="0" baseline="0" noProof="0">
                <a:ln>
                  <a:noFill/>
                </a:ln>
                <a:solidFill>
                  <a:srgbClr val="0097A7"/>
                </a:solidFill>
                <a:effectLst/>
                <a:uLnTx/>
                <a:uFillTx/>
                <a:latin typeface="Arial"/>
                <a:cs typeface="Trebuchet MS"/>
              </a:rPr>
              <a:t>Tasks Domain of AI</a:t>
            </a:r>
            <a:endParaRPr kumimoji="0" lang="en-IN" sz="3200" b="0" i="0" u="none" strike="noStrike" kern="1200" cap="none" spc="0" normalizeH="0" baseline="0" noProof="0" dirty="0">
              <a:ln>
                <a:noFill/>
              </a:ln>
              <a:solidFill>
                <a:sysClr val="windowText" lastClr="000000"/>
              </a:solidFill>
              <a:effectLst/>
              <a:uLnTx/>
              <a:uFillTx/>
              <a:latin typeface="Arial"/>
            </a:endParaRPr>
          </a:p>
        </p:txBody>
      </p:sp>
      <p:sp>
        <p:nvSpPr>
          <p:cNvPr id="5" name="Text Placeholder 2">
            <a:extLst>
              <a:ext uri="{FF2B5EF4-FFF2-40B4-BE49-F238E27FC236}">
                <a16:creationId xmlns:a16="http://schemas.microsoft.com/office/drawing/2014/main" id="{E9B392E2-CA32-479B-B02D-3DAD7740368E}"/>
              </a:ext>
            </a:extLst>
          </p:cNvPr>
          <p:cNvSpPr txBox="1">
            <a:spLocks/>
          </p:cNvSpPr>
          <p:nvPr/>
        </p:nvSpPr>
        <p:spPr>
          <a:xfrm>
            <a:off x="446315" y="1127861"/>
            <a:ext cx="11286139" cy="4597689"/>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85750" indent="-285750">
              <a:buFont typeface="Arial" panose="020B0604020202020204" pitchFamily="34" charset="0"/>
              <a:buChar char="•"/>
            </a:pPr>
            <a:r>
              <a:rPr lang="en-US" sz="2400" b="1" dirty="0">
                <a:latin typeface="+mn-lt"/>
                <a:cs typeface="Times New Roman" panose="02020603050405020304" pitchFamily="18" charset="0"/>
              </a:rPr>
              <a:t>Mundane tasks </a:t>
            </a:r>
            <a:r>
              <a:rPr lang="en-US" sz="2400" dirty="0">
                <a:latin typeface="+mn-lt"/>
                <a:cs typeface="Times New Roman" panose="02020603050405020304" pitchFamily="18" charset="0"/>
              </a:rPr>
              <a:t>are the ones that we( the humans) do on regular basis without any special training</a:t>
            </a:r>
          </a:p>
          <a:p>
            <a:pPr marL="285750" indent="-285750">
              <a:buFont typeface="Arial" panose="020B0604020202020204" pitchFamily="34" charset="0"/>
              <a:buChar char="•"/>
            </a:pPr>
            <a:endParaRPr lang="en-US" sz="2400" dirty="0">
              <a:latin typeface="+mn-lt"/>
              <a:cs typeface="Times New Roman" panose="02020603050405020304" pitchFamily="18" charset="0"/>
            </a:endParaRPr>
          </a:p>
          <a:p>
            <a:pPr marL="285750" indent="-285750">
              <a:buFont typeface="Arial" panose="020B0604020202020204" pitchFamily="34" charset="0"/>
              <a:buChar char="•"/>
            </a:pPr>
            <a:r>
              <a:rPr lang="en-US" sz="2400" b="1" dirty="0">
                <a:latin typeface="+mn-lt"/>
                <a:cs typeface="Times New Roman" panose="02020603050405020304" pitchFamily="18" charset="0"/>
              </a:rPr>
              <a:t>Formal tasks</a:t>
            </a:r>
            <a:r>
              <a:rPr lang="en-US" sz="2400" dirty="0">
                <a:latin typeface="+mn-lt"/>
                <a:cs typeface="Times New Roman" panose="02020603050405020304" pitchFamily="18" charset="0"/>
              </a:rPr>
              <a:t> - are the ones where there is an application of formal logic, some learning etc.</a:t>
            </a:r>
          </a:p>
          <a:p>
            <a:pPr marL="285750" indent="-285750">
              <a:buFont typeface="Arial" panose="020B0604020202020204" pitchFamily="34" charset="0"/>
              <a:buChar char="•"/>
            </a:pPr>
            <a:endParaRPr lang="en-US" sz="2400" dirty="0">
              <a:latin typeface="+mn-lt"/>
              <a:cs typeface="Times New Roman" panose="02020603050405020304" pitchFamily="18" charset="0"/>
            </a:endParaRPr>
          </a:p>
          <a:p>
            <a:pPr marL="285750" indent="-285750">
              <a:buFont typeface="Arial" panose="020B0604020202020204" pitchFamily="34" charset="0"/>
              <a:buChar char="•"/>
            </a:pPr>
            <a:r>
              <a:rPr lang="en-IN" altLang="en-US" sz="2400" b="1" dirty="0">
                <a:latin typeface="+mn-lt"/>
                <a:cs typeface="Times New Roman" panose="02020603050405020304" pitchFamily="18" charset="0"/>
              </a:rPr>
              <a:t>E</a:t>
            </a:r>
            <a:r>
              <a:rPr lang="en-US" sz="2400" b="1" dirty="0" err="1">
                <a:latin typeface="+mn-lt"/>
                <a:cs typeface="Times New Roman" panose="02020603050405020304" pitchFamily="18" charset="0"/>
              </a:rPr>
              <a:t>xpert</a:t>
            </a:r>
            <a:r>
              <a:rPr lang="en-US" sz="2400" b="1" dirty="0">
                <a:latin typeface="+mn-lt"/>
                <a:cs typeface="Times New Roman" panose="02020603050405020304" pitchFamily="18" charset="0"/>
              </a:rPr>
              <a:t> tasks-</a:t>
            </a:r>
            <a:r>
              <a:rPr lang="en-IN" altLang="en-US" sz="2400" dirty="0">
                <a:latin typeface="+mn-lt"/>
                <a:cs typeface="Times New Roman" panose="02020603050405020304" pitchFamily="18" charset="0"/>
              </a:rPr>
              <a:t>  are the ones that </a:t>
            </a:r>
            <a:r>
              <a:rPr lang="en-US" sz="2400" dirty="0">
                <a:latin typeface="+mn-lt"/>
                <a:cs typeface="Times New Roman" panose="02020603050405020304" pitchFamily="18" charset="0"/>
              </a:rPr>
              <a:t>needs expert knowledge without common sense, which can be easier to represent and handle</a:t>
            </a:r>
            <a:r>
              <a:rPr lang="en-IN" altLang="en-US" sz="2400" dirty="0">
                <a:latin typeface="+mn-lt"/>
                <a:cs typeface="Times New Roman" panose="02020603050405020304" pitchFamily="18" charset="0"/>
              </a:rPr>
              <a:t> </a:t>
            </a:r>
            <a:r>
              <a:rPr lang="en-US" sz="2400" dirty="0">
                <a:latin typeface="+mn-lt"/>
                <a:cs typeface="Times New Roman" panose="02020603050405020304" pitchFamily="18" charset="0"/>
              </a:rPr>
              <a:t>such as engineering, fault finding, manufacturing planning, medical diagnosis </a:t>
            </a:r>
            <a:r>
              <a:rPr lang="en-US" sz="2400" dirty="0" err="1">
                <a:latin typeface="+mn-lt"/>
                <a:cs typeface="Times New Roman" panose="02020603050405020304" pitchFamily="18" charset="0"/>
              </a:rPr>
              <a:t>etc</a:t>
            </a:r>
            <a:r>
              <a:rPr lang="en-IN" altLang="en-US" sz="2400" dirty="0">
                <a:latin typeface="+mn-lt"/>
                <a:cs typeface="Times New Roman" panose="02020603050405020304" pitchFamily="18" charset="0"/>
              </a:rPr>
              <a:t>.</a:t>
            </a:r>
          </a:p>
          <a:p>
            <a:endParaRPr lang="en-IN" sz="2400" dirty="0">
              <a:latin typeface="+mn-lt"/>
              <a:cs typeface="Times New Roman" panose="02020603050405020304" pitchFamily="18" charset="0"/>
            </a:endParaRPr>
          </a:p>
        </p:txBody>
      </p:sp>
    </p:spTree>
    <p:extLst>
      <p:ext uri="{BB962C8B-B14F-4D97-AF65-F5344CB8AC3E}">
        <p14:creationId xmlns:p14="http://schemas.microsoft.com/office/powerpoint/2010/main" val="2545891707"/>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a:extLst>
              <a:ext uri="{FF2B5EF4-FFF2-40B4-BE49-F238E27FC236}">
                <a16:creationId xmlns:a16="http://schemas.microsoft.com/office/drawing/2014/main" id="{AC4357E4-83A4-43CB-B45F-0B93103EEFF2}"/>
              </a:ext>
            </a:extLst>
          </p:cNvPr>
          <p:cNvSpPr txBox="1"/>
          <p:nvPr/>
        </p:nvSpPr>
        <p:spPr>
          <a:xfrm>
            <a:off x="396166" y="259127"/>
            <a:ext cx="5572205" cy="494744"/>
          </a:xfrm>
          <a:prstGeom prst="rect">
            <a:avLst/>
          </a:prstGeom>
          <a:noFill/>
          <a:ln>
            <a:noFill/>
          </a:ln>
        </p:spPr>
        <p:txBody>
          <a:bodyPr tIns="91440" bIns="91440">
            <a:noAutofit/>
          </a:bodyPr>
          <a:lstStyle/>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1" normalizeH="0" baseline="0" noProof="0" dirty="0">
                <a:ln>
                  <a:noFill/>
                </a:ln>
                <a:solidFill>
                  <a:srgbClr val="00A4B6"/>
                </a:solidFill>
                <a:effectLst/>
                <a:uLnTx/>
                <a:uFillTx/>
                <a:ea typeface="Proxima Nova"/>
              </a:rPr>
              <a:t>Tasks Domain of AI</a:t>
            </a:r>
          </a:p>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1" normalizeH="0" baseline="0" noProof="0" dirty="0">
                <a:ln>
                  <a:noFill/>
                </a:ln>
                <a:solidFill>
                  <a:srgbClr val="00A4B6"/>
                </a:solidFill>
                <a:effectLst/>
                <a:uLnTx/>
                <a:uFillTx/>
                <a:ea typeface="Proxima Nova"/>
              </a:rPr>
              <a:t> </a:t>
            </a:r>
            <a:endParaRPr kumimoji="0" lang="en-US" sz="3200" b="0" i="0" u="none" strike="noStrike" kern="0" cap="none" spc="-1" normalizeH="0" baseline="0" noProof="0" dirty="0">
              <a:ln>
                <a:noFill/>
              </a:ln>
              <a:solidFill>
                <a:srgbClr val="000000"/>
              </a:solidFill>
              <a:effectLst/>
              <a:uLnTx/>
              <a:uFillTx/>
            </a:endParaRPr>
          </a:p>
        </p:txBody>
      </p:sp>
      <p:sp>
        <p:nvSpPr>
          <p:cNvPr id="6" name="TextShape 2">
            <a:extLst>
              <a:ext uri="{FF2B5EF4-FFF2-40B4-BE49-F238E27FC236}">
                <a16:creationId xmlns:a16="http://schemas.microsoft.com/office/drawing/2014/main" id="{4FC6BF7D-5E5C-4306-9F4E-2AAF9AA83FF1}"/>
              </a:ext>
            </a:extLst>
          </p:cNvPr>
          <p:cNvSpPr txBox="1"/>
          <p:nvPr/>
        </p:nvSpPr>
        <p:spPr>
          <a:xfrm>
            <a:off x="396166" y="1095867"/>
            <a:ext cx="8520120" cy="4131000"/>
          </a:xfrm>
          <a:prstGeom prst="rect">
            <a:avLst/>
          </a:prstGeom>
          <a:noFill/>
          <a:ln>
            <a:noFill/>
          </a:ln>
        </p:spPr>
        <p:txBody>
          <a:bodyPr tIns="91440" bIns="91440">
            <a:normAutofit/>
          </a:bodyPr>
          <a:lstStyle/>
          <a:p>
            <a:pPr marL="0" marR="0" lvl="0" indent="0" algn="just" defTabSz="914400" eaLnBrk="1" fontAlgn="auto" latinLnBrk="0" hangingPunct="1">
              <a:lnSpc>
                <a:spcPct val="115000"/>
              </a:lnSpc>
              <a:spcBef>
                <a:spcPts val="0"/>
              </a:spcBef>
              <a:spcAft>
                <a:spcPts val="0"/>
              </a:spcAft>
              <a:buClrTx/>
              <a:buSzTx/>
              <a:buFontTx/>
              <a:buNone/>
              <a:tabLst/>
              <a:defRPr/>
            </a:pPr>
            <a:endParaRPr kumimoji="0" lang="en-US" sz="2000" b="0" i="0" u="none" strike="noStrike" kern="0" cap="none" spc="-1" normalizeH="0" baseline="0" noProof="0" dirty="0">
              <a:ln>
                <a:noFill/>
              </a:ln>
              <a:solidFill>
                <a:srgbClr val="000000"/>
              </a:solidFill>
              <a:effectLst/>
              <a:uLnTx/>
              <a:uFillTx/>
            </a:endParaRPr>
          </a:p>
        </p:txBody>
      </p:sp>
      <p:pic>
        <p:nvPicPr>
          <p:cNvPr id="7" name="Content Placeholder 3">
            <a:extLst>
              <a:ext uri="{FF2B5EF4-FFF2-40B4-BE49-F238E27FC236}">
                <a16:creationId xmlns:a16="http://schemas.microsoft.com/office/drawing/2014/main" id="{DE8E5FF2-A051-4FF1-8529-4B6C291FA18E}"/>
              </a:ext>
            </a:extLst>
          </p:cNvPr>
          <p:cNvPicPr>
            <a:picLocks noChangeAspect="1"/>
          </p:cNvPicPr>
          <p:nvPr/>
        </p:nvPicPr>
        <p:blipFill>
          <a:blip r:embed="rId2"/>
          <a:srcRect l="30790" t="30636" r="12934" b="17067"/>
          <a:stretch>
            <a:fillRect/>
          </a:stretch>
        </p:blipFill>
        <p:spPr>
          <a:xfrm>
            <a:off x="1534851" y="1145823"/>
            <a:ext cx="9122298" cy="5271860"/>
          </a:xfrm>
          <a:prstGeom prst="rect">
            <a:avLst/>
          </a:prstGeom>
        </p:spPr>
      </p:pic>
    </p:spTree>
    <p:extLst>
      <p:ext uri="{BB962C8B-B14F-4D97-AF65-F5344CB8AC3E}">
        <p14:creationId xmlns:p14="http://schemas.microsoft.com/office/powerpoint/2010/main" val="1540733484"/>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F4F7E04-1766-453C-8069-98B6E475F269}"/>
              </a:ext>
            </a:extLst>
          </p:cNvPr>
          <p:cNvSpPr txBox="1">
            <a:spLocks/>
          </p:cNvSpPr>
          <p:nvPr/>
        </p:nvSpPr>
        <p:spPr>
          <a:xfrm>
            <a:off x="396166" y="322029"/>
            <a:ext cx="8520120" cy="647884"/>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3200" b="0" i="0" u="none" strike="noStrike" kern="1200" cap="none" spc="-110" normalizeH="0" baseline="0" noProof="0" dirty="0">
                <a:ln>
                  <a:noFill/>
                </a:ln>
                <a:solidFill>
                  <a:srgbClr val="0097A7"/>
                </a:solidFill>
                <a:effectLst/>
                <a:uLnTx/>
                <a:uFillTx/>
                <a:latin typeface="Arial"/>
                <a:cs typeface="Trebuchet MS"/>
              </a:rPr>
              <a:t>AI Problems and Solution Techniques</a:t>
            </a:r>
            <a:endParaRPr kumimoji="0" lang="en-IN" sz="3200" b="0" i="0" u="none" strike="noStrike" kern="1200" cap="none" spc="0" normalizeH="0" baseline="0" noProof="0" dirty="0">
              <a:ln>
                <a:noFill/>
              </a:ln>
              <a:solidFill>
                <a:sysClr val="windowText" lastClr="000000"/>
              </a:solidFill>
              <a:effectLst/>
              <a:uLnTx/>
              <a:uFillTx/>
              <a:latin typeface="Arial"/>
            </a:endParaRPr>
          </a:p>
        </p:txBody>
      </p:sp>
      <p:sp>
        <p:nvSpPr>
          <p:cNvPr id="11" name="Text Placeholder 2">
            <a:extLst>
              <a:ext uri="{FF2B5EF4-FFF2-40B4-BE49-F238E27FC236}">
                <a16:creationId xmlns:a16="http://schemas.microsoft.com/office/drawing/2014/main" id="{C753725D-06BA-452B-97A6-0AA4164F7AAD}"/>
              </a:ext>
            </a:extLst>
          </p:cNvPr>
          <p:cNvSpPr txBox="1">
            <a:spLocks/>
          </p:cNvSpPr>
          <p:nvPr/>
        </p:nvSpPr>
        <p:spPr>
          <a:xfrm>
            <a:off x="399720" y="1110590"/>
            <a:ext cx="11392560" cy="3209770"/>
          </a:xfrm>
          <a:prstGeom prst="rect">
            <a:avLst/>
          </a:prstGeom>
        </p:spPr>
        <p:txBody>
          <a:bodyPr lIns="0" tIns="0" rIns="0" bIns="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rPr>
              <a:t>The following questions are to be considered</a:t>
            </a:r>
            <a:r>
              <a:rPr kumimoji="0" lang="en-IN" alt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rPr>
              <a:t>and required to solved any AI problem:</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IN" alt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endParaRP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rPr>
              <a:t>1. What are the underlying assumptions about intelligence?</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endParaRP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rPr>
              <a:t>2. What kinds of techniques will be useful for solving AI problems?</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endParaRP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rPr>
              <a:t>3. At what level human intelligence can be modelled?</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endParaRP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dirty="0">
                <a:ln>
                  <a:noFill/>
                </a:ln>
                <a:solidFill>
                  <a:sysClr val="windowText" lastClr="000000"/>
                </a:solidFill>
                <a:effectLst/>
                <a:uLnTx/>
                <a:uFillTx/>
                <a:latin typeface="Arial"/>
                <a:cs typeface="Times New Roman" panose="02020603050405020304" pitchFamily="18" charset="0"/>
              </a:rPr>
              <a:t>4. When will it be realized when an intelligent program has been built?</a:t>
            </a:r>
            <a:endParaRPr kumimoji="0" lang="en-US" sz="2000" b="0" i="0" u="none" strike="noStrike" kern="1200" cap="none" spc="0" normalizeH="0" baseline="0" noProof="0" dirty="0">
              <a:ln>
                <a:noFill/>
              </a:ln>
              <a:solidFill>
                <a:sysClr val="windowText" lastClr="000000"/>
              </a:solidFill>
              <a:effectLst/>
              <a:uLnTx/>
              <a:uFillTx/>
              <a:latin typeface="Arial"/>
            </a:endParaRPr>
          </a:p>
        </p:txBody>
      </p:sp>
    </p:spTree>
    <p:extLst>
      <p:ext uri="{BB962C8B-B14F-4D97-AF65-F5344CB8AC3E}">
        <p14:creationId xmlns:p14="http://schemas.microsoft.com/office/powerpoint/2010/main" val="1240849608"/>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97F57FE-2968-470D-8BF2-87BE65448367}"/>
              </a:ext>
            </a:extLst>
          </p:cNvPr>
          <p:cNvSpPr txBox="1">
            <a:spLocks/>
          </p:cNvSpPr>
          <p:nvPr/>
        </p:nvSpPr>
        <p:spPr>
          <a:xfrm>
            <a:off x="494820" y="284815"/>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3200" b="0" i="0" u="none" strike="noStrike" kern="1200" cap="none" spc="0" normalizeH="0" baseline="0" noProof="0" dirty="0">
                <a:ln>
                  <a:noFill/>
                </a:ln>
                <a:solidFill>
                  <a:srgbClr val="0097A7"/>
                </a:solidFill>
                <a:effectLst/>
                <a:uLnTx/>
                <a:uFillTx/>
                <a:latin typeface="Arial"/>
              </a:rPr>
              <a:t>Types of AI</a:t>
            </a:r>
          </a:p>
        </p:txBody>
      </p:sp>
      <p:graphicFrame>
        <p:nvGraphicFramePr>
          <p:cNvPr id="7" name="Table 6">
            <a:extLst>
              <a:ext uri="{FF2B5EF4-FFF2-40B4-BE49-F238E27FC236}">
                <a16:creationId xmlns:a16="http://schemas.microsoft.com/office/drawing/2014/main" id="{85E750B7-BD50-45F8-B9F1-BF91D6B2F011}"/>
              </a:ext>
            </a:extLst>
          </p:cNvPr>
          <p:cNvGraphicFramePr>
            <a:graphicFrameLocks noGrp="1"/>
          </p:cNvGraphicFramePr>
          <p:nvPr>
            <p:extLst>
              <p:ext uri="{D42A27DB-BD31-4B8C-83A1-F6EECF244321}">
                <p14:modId xmlns:p14="http://schemas.microsoft.com/office/powerpoint/2010/main" val="2273779436"/>
              </p:ext>
            </p:extLst>
          </p:nvPr>
        </p:nvGraphicFramePr>
        <p:xfrm>
          <a:off x="345439" y="1190770"/>
          <a:ext cx="10950917" cy="5255198"/>
        </p:xfrm>
        <a:graphic>
          <a:graphicData uri="http://schemas.openxmlformats.org/drawingml/2006/table">
            <a:tbl>
              <a:tblPr firstRow="1" bandRow="1"/>
              <a:tblGrid>
                <a:gridCol w="5434290">
                  <a:extLst>
                    <a:ext uri="{9D8B030D-6E8A-4147-A177-3AD203B41FA5}">
                      <a16:colId xmlns:a16="http://schemas.microsoft.com/office/drawing/2014/main" val="20000"/>
                    </a:ext>
                  </a:extLst>
                </a:gridCol>
                <a:gridCol w="5516627">
                  <a:extLst>
                    <a:ext uri="{9D8B030D-6E8A-4147-A177-3AD203B41FA5}">
                      <a16:colId xmlns:a16="http://schemas.microsoft.com/office/drawing/2014/main" val="20001"/>
                    </a:ext>
                  </a:extLst>
                </a:gridCol>
              </a:tblGrid>
              <a:tr h="540688">
                <a:tc>
                  <a:txBody>
                    <a:bodyPr/>
                    <a:lstStyle>
                      <a:defPPr>
                        <a:defRPr lang="en-US" b="1">
                          <a:solidFill>
                            <a:schemeClr val="lt1"/>
                          </a:solidFill>
                        </a:defRPr>
                      </a:defPPr>
                      <a:lvl1pPr marL="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1pPr>
                      <a:lvl2pPr marL="4572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2pPr>
                      <a:lvl3pPr marL="9144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3pPr>
                      <a:lvl4pPr marL="13716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4pPr>
                      <a:lvl5pPr marL="18288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5pPr>
                      <a:lvl6pPr marL="22860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6pPr>
                      <a:lvl7pPr marL="27432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7pPr>
                      <a:lvl8pPr marL="32004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8pPr>
                      <a:lvl9pPr marL="36576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9pPr>
                    </a:lstStyle>
                    <a:p>
                      <a:r>
                        <a:rPr lang="en-US" sz="2000" dirty="0">
                          <a:latin typeface="Times New Roman" panose="02020603050405020304" pitchFamily="18" charset="0"/>
                          <a:cs typeface="Times New Roman" panose="02020603050405020304" pitchFamily="18" charset="0"/>
                        </a:rPr>
                        <a:t>1. Weak AI</a:t>
                      </a: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0BAD2"/>
                    </a:solidFill>
                  </a:tcPr>
                </a:tc>
                <a:tc>
                  <a:txBody>
                    <a:bodyPr/>
                    <a:lstStyle>
                      <a:defPPr>
                        <a:defRPr lang="en-US" b="1">
                          <a:solidFill>
                            <a:schemeClr val="lt1"/>
                          </a:solidFill>
                        </a:defRPr>
                      </a:defPPr>
                      <a:lvl1pPr marL="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1pPr>
                      <a:lvl2pPr marL="4572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2pPr>
                      <a:lvl3pPr marL="9144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3pPr>
                      <a:lvl4pPr marL="13716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4pPr>
                      <a:lvl5pPr marL="18288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5pPr>
                      <a:lvl6pPr marL="22860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6pPr>
                      <a:lvl7pPr marL="27432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7pPr>
                      <a:lvl8pPr marL="32004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8pPr>
                      <a:lvl9pPr marL="3657600" marR="0" algn="l" defTabSz="914400" rtl="0" eaLnBrk="1" latinLnBrk="0" hangingPunct="1">
                        <a:lnSpc>
                          <a:spcPct val="100000"/>
                        </a:lnSpc>
                        <a:spcBef>
                          <a:spcPts val="0"/>
                        </a:spcBef>
                        <a:spcAft>
                          <a:spcPts val="0"/>
                        </a:spcAft>
                        <a:buClr>
                          <a:srgbClr val="000000"/>
                        </a:buClr>
                        <a:buFont typeface="Arial"/>
                        <a:defRPr sz="1800" b="1" i="0" u="none" strike="noStrike" kern="1200" cap="none">
                          <a:solidFill>
                            <a:schemeClr val="lt1"/>
                          </a:solidFill>
                          <a:latin typeface="+mn-lt"/>
                          <a:ea typeface="+mn-ea"/>
                          <a:cs typeface="+mn-cs"/>
                          <a:sym typeface="Arial"/>
                        </a:defRPr>
                      </a:lvl9pPr>
                    </a:lstStyle>
                    <a:p>
                      <a:r>
                        <a:rPr lang="en-US" sz="2000">
                          <a:latin typeface="Times New Roman" panose="02020603050405020304" pitchFamily="18" charset="0"/>
                          <a:cs typeface="Times New Roman" panose="02020603050405020304" pitchFamily="18" charset="0"/>
                        </a:rPr>
                        <a:t>2. Strong AI</a:t>
                      </a: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0BAD2"/>
                    </a:solidFill>
                  </a:tcPr>
                </a:tc>
                <a:extLst>
                  <a:ext uri="{0D108BD9-81ED-4DB2-BD59-A6C34878D82A}">
                    <a16:rowId xmlns:a16="http://schemas.microsoft.com/office/drawing/2014/main" val="10000"/>
                  </a:ext>
                </a:extLst>
              </a:tr>
              <a:tr h="945962">
                <a:tc>
                  <a:txBody>
                    <a:bodyPr/>
                    <a:lstStyle>
                      <a:defPPr>
                        <a:defRPr lang="en-US">
                          <a:solidFill>
                            <a:schemeClr val="dk1"/>
                          </a:solidFill>
                        </a:defRPr>
                      </a:defPPr>
                      <a:lvl1pPr marL="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1pPr>
                      <a:lvl2pPr marL="457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2pPr>
                      <a:lvl3pPr marL="914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3pPr>
                      <a:lvl4pPr marL="1371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4pPr>
                      <a:lvl5pPr marL="18288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5pPr>
                      <a:lvl6pPr marL="22860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6pPr>
                      <a:lvl7pPr marL="2743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7pPr>
                      <a:lvl8pPr marL="3200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8pPr>
                      <a:lvl9pPr marL="3657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9pPr>
                    </a:lstStyle>
                    <a:p>
                      <a:r>
                        <a:rPr lang="en-US" sz="2000" b="0" i="0" kern="1200" dirty="0">
                          <a:solidFill>
                            <a:schemeClr val="dk1"/>
                          </a:solidFill>
                          <a:effectLst/>
                          <a:latin typeface="Times New Roman" panose="02020603050405020304" pitchFamily="18" charset="0"/>
                          <a:ea typeface="+mn-ea"/>
                          <a:cs typeface="Times New Roman" panose="02020603050405020304" pitchFamily="18" charset="0"/>
                        </a:rPr>
                        <a:t>Machines/programs are sensing for things similar to what they know, and classifying them accordingly.</a:t>
                      </a:r>
                      <a:endParaRPr lang="en-US" sz="2000" dirty="0">
                        <a:latin typeface="Times New Roman" panose="02020603050405020304" pitchFamily="18" charset="0"/>
                        <a:cs typeface="Times New Roman" panose="02020603050405020304" pitchFamily="18" charset="0"/>
                      </a:endParaRP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FAB900">
                        <a:lumMod val="20000"/>
                        <a:lumOff val="80000"/>
                      </a:srgbClr>
                    </a:solidFill>
                  </a:tcPr>
                </a:tc>
                <a:tc>
                  <a:txBody>
                    <a:bodyPr/>
                    <a:lstStyle>
                      <a:defPPr>
                        <a:defRPr lang="en-US">
                          <a:solidFill>
                            <a:schemeClr val="dk1"/>
                          </a:solidFill>
                        </a:defRPr>
                      </a:defPPr>
                      <a:lvl1pPr marL="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1pPr>
                      <a:lvl2pPr marL="457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2pPr>
                      <a:lvl3pPr marL="914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3pPr>
                      <a:lvl4pPr marL="1371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4pPr>
                      <a:lvl5pPr marL="18288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5pPr>
                      <a:lvl6pPr marL="22860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6pPr>
                      <a:lvl7pPr marL="2743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7pPr>
                      <a:lvl8pPr marL="3200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8pPr>
                      <a:lvl9pPr marL="3657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9pPr>
                    </a:lstStyle>
                    <a:p>
                      <a:r>
                        <a:rPr lang="en-US" sz="2000" b="0" i="0" kern="1200">
                          <a:solidFill>
                            <a:schemeClr val="dk1"/>
                          </a:solidFill>
                          <a:effectLst/>
                          <a:latin typeface="Times New Roman" panose="02020603050405020304" pitchFamily="18" charset="0"/>
                          <a:ea typeface="+mn-ea"/>
                          <a:cs typeface="Times New Roman" panose="02020603050405020304" pitchFamily="18" charset="0"/>
                        </a:rPr>
                        <a:t>It does not classify, but uses clustering and association to process data.</a:t>
                      </a:r>
                      <a:endParaRPr lang="en-US" sz="2000">
                        <a:latin typeface="Times New Roman" panose="02020603050405020304" pitchFamily="18" charset="0"/>
                        <a:cs typeface="Times New Roman" panose="02020603050405020304" pitchFamily="18" charset="0"/>
                      </a:endParaRP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FAB900">
                        <a:lumMod val="20000"/>
                        <a:lumOff val="80000"/>
                      </a:srgbClr>
                    </a:solidFill>
                  </a:tcPr>
                </a:tc>
                <a:extLst>
                  <a:ext uri="{0D108BD9-81ED-4DB2-BD59-A6C34878D82A}">
                    <a16:rowId xmlns:a16="http://schemas.microsoft.com/office/drawing/2014/main" val="10001"/>
                  </a:ext>
                </a:extLst>
              </a:tr>
              <a:tr h="1864612">
                <a:tc>
                  <a:txBody>
                    <a:bodyPr/>
                    <a:lstStyle>
                      <a:defPPr>
                        <a:defRPr lang="en-US">
                          <a:solidFill>
                            <a:schemeClr val="dk1"/>
                          </a:solidFill>
                        </a:defRPr>
                      </a:defPPr>
                      <a:lvl1pPr marL="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1pPr>
                      <a:lvl2pPr marL="457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2pPr>
                      <a:lvl3pPr marL="914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3pPr>
                      <a:lvl4pPr marL="1371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4pPr>
                      <a:lvl5pPr marL="18288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5pPr>
                      <a:lvl6pPr marL="22860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6pPr>
                      <a:lvl7pPr marL="2743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7pPr>
                      <a:lvl8pPr marL="3200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8pPr>
                      <a:lvl9pPr marL="3657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9pPr>
                    </a:lstStyle>
                    <a:p>
                      <a:r>
                        <a:rPr lang="en-US" sz="2000" dirty="0">
                          <a:latin typeface="Times New Roman" panose="02020603050405020304" pitchFamily="18" charset="0"/>
                          <a:cs typeface="Times New Roman" panose="02020603050405020304" pitchFamily="18" charset="0"/>
                        </a:rPr>
                        <a:t>Example: </a:t>
                      </a:r>
                      <a:r>
                        <a:rPr lang="en-US" sz="2000" b="0" i="0" kern="1200" dirty="0">
                          <a:solidFill>
                            <a:schemeClr val="dk1"/>
                          </a:solidFill>
                          <a:effectLst/>
                          <a:latin typeface="Times New Roman" panose="02020603050405020304" pitchFamily="18" charset="0"/>
                          <a:ea typeface="+mn-ea"/>
                          <a:cs typeface="Times New Roman" panose="02020603050405020304" pitchFamily="18" charset="0"/>
                        </a:rPr>
                        <a:t>If you ask Alexa to turn on the TV, the programming understands key words like On and TV. The algorithm will respond by turning on the TV, it is only responding to its programming. In other words, it does not focus on meaning of what you said.</a:t>
                      </a:r>
                      <a:endParaRPr lang="en-US" sz="2000" dirty="0">
                        <a:latin typeface="Times New Roman" panose="02020603050405020304" pitchFamily="18" charset="0"/>
                        <a:cs typeface="Times New Roman" panose="02020603050405020304" pitchFamily="18" charset="0"/>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0BAD2">
                        <a:tint val="20000"/>
                      </a:srgbClr>
                    </a:solidFill>
                  </a:tcPr>
                </a:tc>
                <a:tc>
                  <a:txBody>
                    <a:bodyPr/>
                    <a:lstStyle>
                      <a:defPPr>
                        <a:defRPr lang="en-US">
                          <a:solidFill>
                            <a:schemeClr val="dk1"/>
                          </a:solidFill>
                        </a:defRPr>
                      </a:defPPr>
                      <a:lvl1pPr marL="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1pPr>
                      <a:lvl2pPr marL="457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2pPr>
                      <a:lvl3pPr marL="914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3pPr>
                      <a:lvl4pPr marL="1371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4pPr>
                      <a:lvl5pPr marL="18288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5pPr>
                      <a:lvl6pPr marL="22860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6pPr>
                      <a:lvl7pPr marL="2743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7pPr>
                      <a:lvl8pPr marL="3200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8pPr>
                      <a:lvl9pPr marL="3657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9pPr>
                    </a:lstStyle>
                    <a:p>
                      <a:r>
                        <a:rPr lang="en-US" sz="2000" b="0" i="0" kern="1200">
                          <a:solidFill>
                            <a:schemeClr val="dk1"/>
                          </a:solidFill>
                          <a:effectLst/>
                          <a:latin typeface="Times New Roman" panose="02020603050405020304" pitchFamily="18" charset="0"/>
                          <a:ea typeface="+mn-ea"/>
                          <a:cs typeface="Times New Roman" panose="02020603050405020304" pitchFamily="18" charset="0"/>
                        </a:rPr>
                        <a:t>Example: Featured in many movies, strong AI acts more like a brain. </a:t>
                      </a:r>
                      <a:endParaRPr lang="en-US" sz="2000">
                        <a:latin typeface="Times New Roman" panose="02020603050405020304" pitchFamily="18" charset="0"/>
                        <a:cs typeface="Times New Roman" panose="02020603050405020304" pitchFamily="18" charset="0"/>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0BAD2">
                        <a:tint val="20000"/>
                      </a:srgbClr>
                    </a:solidFill>
                  </a:tcPr>
                </a:tc>
                <a:extLst>
                  <a:ext uri="{0D108BD9-81ED-4DB2-BD59-A6C34878D82A}">
                    <a16:rowId xmlns:a16="http://schemas.microsoft.com/office/drawing/2014/main" val="10002"/>
                  </a:ext>
                </a:extLst>
              </a:tr>
              <a:tr h="1788430">
                <a:tc>
                  <a:txBody>
                    <a:bodyPr/>
                    <a:lstStyle>
                      <a:defPPr>
                        <a:defRPr lang="en-US">
                          <a:solidFill>
                            <a:schemeClr val="dk1"/>
                          </a:solidFill>
                        </a:defRPr>
                      </a:defPPr>
                      <a:lvl1pPr marL="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1pPr>
                      <a:lvl2pPr marL="457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2pPr>
                      <a:lvl3pPr marL="914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3pPr>
                      <a:lvl4pPr marL="1371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4pPr>
                      <a:lvl5pPr marL="18288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5pPr>
                      <a:lvl6pPr marL="22860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6pPr>
                      <a:lvl7pPr marL="2743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7pPr>
                      <a:lvl8pPr marL="3200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8pPr>
                      <a:lvl9pPr marL="3657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9pPr>
                    </a:lstStyle>
                    <a:p>
                      <a:r>
                        <a:rPr lang="en-US" sz="2000" dirty="0">
                          <a:latin typeface="Times New Roman" panose="02020603050405020304" pitchFamily="18" charset="0"/>
                          <a:cs typeface="Times New Roman" panose="02020603050405020304" pitchFamily="18" charset="0"/>
                        </a:rPr>
                        <a:t>Weak AI applications:</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Alexa</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Chess</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AlphaGo </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FAB900">
                        <a:lumMod val="20000"/>
                        <a:lumOff val="80000"/>
                      </a:srgbClr>
                    </a:solidFill>
                  </a:tcPr>
                </a:tc>
                <a:tc>
                  <a:txBody>
                    <a:bodyPr/>
                    <a:lstStyle>
                      <a:defPPr>
                        <a:defRPr lang="en-US">
                          <a:solidFill>
                            <a:schemeClr val="dk1"/>
                          </a:solidFill>
                        </a:defRPr>
                      </a:defPPr>
                      <a:lvl1pPr marL="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1pPr>
                      <a:lvl2pPr marL="457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2pPr>
                      <a:lvl3pPr marL="914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3pPr>
                      <a:lvl4pPr marL="1371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4pPr>
                      <a:lvl5pPr marL="18288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5pPr>
                      <a:lvl6pPr marL="22860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6pPr>
                      <a:lvl7pPr marL="27432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7pPr>
                      <a:lvl8pPr marL="32004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8pPr>
                      <a:lvl9pPr marL="3657600" marR="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dk1"/>
                          </a:solidFill>
                          <a:latin typeface="+mn-lt"/>
                          <a:ea typeface="+mn-ea"/>
                          <a:cs typeface="+mn-cs"/>
                          <a:sym typeface="Arial"/>
                        </a:defRPr>
                      </a:lvl9pPr>
                    </a:lstStyle>
                    <a:p>
                      <a:r>
                        <a:rPr lang="en-US" sz="2000" dirty="0">
                          <a:latin typeface="Times New Roman" panose="02020603050405020304" pitchFamily="18" charset="0"/>
                          <a:cs typeface="Times New Roman" panose="02020603050405020304" pitchFamily="18" charset="0"/>
                        </a:rPr>
                        <a:t>Strong AI application:</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Robot.</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Suggestion for correction.</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FAB900">
                        <a:lumMod val="20000"/>
                        <a:lumOff val="80000"/>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42876742"/>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E92615D-4DF8-4B27-BC9A-7655822A7F3D}"/>
              </a:ext>
            </a:extLst>
          </p:cNvPr>
          <p:cNvSpPr txBox="1">
            <a:spLocks/>
          </p:cNvSpPr>
          <p:nvPr/>
        </p:nvSpPr>
        <p:spPr>
          <a:xfrm>
            <a:off x="522956" y="312951"/>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097A7"/>
                </a:solidFill>
                <a:effectLst/>
                <a:uLnTx/>
                <a:uFillTx/>
                <a:latin typeface="Arial"/>
              </a:rPr>
              <a:t>LEVEL OF THE AI MODEL</a:t>
            </a:r>
            <a:endParaRPr kumimoji="0" lang="en-IN" sz="3200" b="0" i="0" u="none" strike="noStrike" kern="1200" cap="none" spc="0" normalizeH="0" baseline="0" noProof="0" dirty="0">
              <a:ln>
                <a:noFill/>
              </a:ln>
              <a:solidFill>
                <a:srgbClr val="0097A7"/>
              </a:solidFill>
              <a:effectLst/>
              <a:uLnTx/>
              <a:uFillTx/>
              <a:latin typeface="Arial"/>
            </a:endParaRPr>
          </a:p>
        </p:txBody>
      </p:sp>
      <p:sp>
        <p:nvSpPr>
          <p:cNvPr id="5" name="Content Placeholder 2">
            <a:extLst>
              <a:ext uri="{FF2B5EF4-FFF2-40B4-BE49-F238E27FC236}">
                <a16:creationId xmlns:a16="http://schemas.microsoft.com/office/drawing/2014/main" id="{9F24F0A3-633A-4C1A-A0CA-B39A3188E56E}"/>
              </a:ext>
            </a:extLst>
          </p:cNvPr>
          <p:cNvSpPr txBox="1">
            <a:spLocks/>
          </p:cNvSpPr>
          <p:nvPr/>
        </p:nvSpPr>
        <p:spPr>
          <a:xfrm>
            <a:off x="368210" y="1312071"/>
            <a:ext cx="11139162" cy="4807375"/>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solidFill>
                  <a:prstClr val="black"/>
                </a:solidFill>
                <a:cs typeface="Times New Roman" panose="02020603050405020304" pitchFamily="18" charset="0"/>
              </a:rPr>
              <a:t>It signifies the importance what we are trying to achieve through AI </a:t>
            </a:r>
          </a:p>
          <a:p>
            <a:r>
              <a:rPr lang="en-US" sz="2400" b="1" dirty="0">
                <a:solidFill>
                  <a:prstClr val="black"/>
                </a:solidFill>
                <a:cs typeface="Times New Roman" panose="02020603050405020304" pitchFamily="18" charset="0"/>
              </a:rPr>
              <a:t>Is our goal trying to produce programs that do the intelligent things that people do ? </a:t>
            </a:r>
          </a:p>
          <a:p>
            <a:r>
              <a:rPr lang="en-US" sz="2400" b="1" dirty="0">
                <a:solidFill>
                  <a:prstClr val="black"/>
                </a:solidFill>
                <a:cs typeface="Times New Roman" panose="02020603050405020304" pitchFamily="18" charset="0"/>
              </a:rPr>
              <a:t>Or we want programs to do the task easiest way?</a:t>
            </a:r>
          </a:p>
          <a:p>
            <a:endParaRPr lang="en-US" sz="2400" b="1" dirty="0">
              <a:solidFill>
                <a:prstClr val="black"/>
              </a:solidFill>
              <a:cs typeface="Times New Roman" panose="02020603050405020304" pitchFamily="18" charset="0"/>
            </a:endParaRPr>
          </a:p>
          <a:p>
            <a:pPr marL="0" indent="0">
              <a:buFont typeface="Arial" panose="020B0604020202020204" pitchFamily="34" charset="0"/>
              <a:buNone/>
            </a:pPr>
            <a:r>
              <a:rPr lang="en-US" sz="2400" dirty="0">
                <a:solidFill>
                  <a:prstClr val="black"/>
                </a:solidFill>
                <a:cs typeface="Times New Roman" panose="02020603050405020304" pitchFamily="18" charset="0"/>
              </a:rPr>
              <a:t>Efforts to perform the task same as human can be divided into two classes:</a:t>
            </a:r>
          </a:p>
          <a:p>
            <a:pPr algn="just"/>
            <a:r>
              <a:rPr lang="en-US" sz="2400" b="1" dirty="0">
                <a:solidFill>
                  <a:prstClr val="black"/>
                </a:solidFill>
                <a:cs typeface="Times New Roman" panose="02020603050405020304" pitchFamily="18" charset="0"/>
              </a:rPr>
              <a:t>Programs in the first class </a:t>
            </a:r>
            <a:r>
              <a:rPr lang="en-US" sz="2400" dirty="0">
                <a:solidFill>
                  <a:prstClr val="black"/>
                </a:solidFill>
                <a:cs typeface="Times New Roman" panose="02020603050405020304" pitchFamily="18" charset="0"/>
              </a:rPr>
              <a:t>attempt to solve problems that a computer can easily solve and do not usually use AI techniques. Solve the problem that do not fit our definition of AI task.</a:t>
            </a:r>
          </a:p>
          <a:p>
            <a:pPr algn="just"/>
            <a:r>
              <a:rPr lang="en-US" sz="2400" dirty="0">
                <a:solidFill>
                  <a:prstClr val="black"/>
                </a:solidFill>
                <a:cs typeface="Times New Roman" panose="02020603050405020304" pitchFamily="18" charset="0"/>
              </a:rPr>
              <a:t>AI techniques usually include a search, as no direct method is available, the use of knowledge about the objects involved in the problem area and abstraction on which allows an element of pruning to occur, and to enable a solution to be found in real time; otherwise, the data could explode in size.</a:t>
            </a:r>
          </a:p>
          <a:p>
            <a:pPr algn="just"/>
            <a:r>
              <a:rPr lang="en-US" sz="2400" dirty="0">
                <a:solidFill>
                  <a:prstClr val="black"/>
                </a:solidFill>
                <a:cs typeface="Times New Roman" panose="02020603050405020304" pitchFamily="18" charset="0"/>
              </a:rPr>
              <a:t> Examples of these trivial problems in the first class, which are now of interest only to psychologists are EPAM (Elementary Perceiver and Memorizer) which memorized garbage syllables. </a:t>
            </a:r>
          </a:p>
        </p:txBody>
      </p:sp>
    </p:spTree>
    <p:extLst>
      <p:ext uri="{BB962C8B-B14F-4D97-AF65-F5344CB8AC3E}">
        <p14:creationId xmlns:p14="http://schemas.microsoft.com/office/powerpoint/2010/main" val="4176840133"/>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AD610F-21C9-4BC6-8231-36FD902A1BC6}"/>
              </a:ext>
            </a:extLst>
          </p:cNvPr>
          <p:cNvSpPr txBox="1">
            <a:spLocks/>
          </p:cNvSpPr>
          <p:nvPr/>
        </p:nvSpPr>
        <p:spPr>
          <a:xfrm>
            <a:off x="264510" y="1109076"/>
            <a:ext cx="11172523" cy="539019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en-US" sz="2000" b="1" dirty="0">
                <a:solidFill>
                  <a:prstClr val="black"/>
                </a:solidFill>
                <a:cs typeface="Times New Roman" panose="02020603050405020304" pitchFamily="18" charset="0"/>
              </a:rPr>
              <a:t>The second class </a:t>
            </a:r>
            <a:r>
              <a:rPr lang="en-US" sz="2000" dirty="0">
                <a:solidFill>
                  <a:prstClr val="black"/>
                </a:solidFill>
                <a:cs typeface="Times New Roman" panose="02020603050405020304" pitchFamily="18" charset="0"/>
              </a:rPr>
              <a:t>of problems attempts to solve problems that are non-trivial for a computer and use AI techniques. We wish to model human performance on these: </a:t>
            </a:r>
          </a:p>
          <a:p>
            <a:pPr marL="0" indent="0" algn="just">
              <a:lnSpc>
                <a:spcPct val="120000"/>
              </a:lnSpc>
              <a:buFont typeface="Arial" panose="020B0604020202020204" pitchFamily="34" charset="0"/>
              <a:buNone/>
            </a:pPr>
            <a:r>
              <a:rPr lang="en-US" sz="2000" dirty="0">
                <a:solidFill>
                  <a:prstClr val="black"/>
                </a:solidFill>
                <a:cs typeface="Times New Roman" panose="02020603050405020304" pitchFamily="18" charset="0"/>
              </a:rPr>
              <a:t>1. </a:t>
            </a:r>
            <a:r>
              <a:rPr lang="en-US" sz="2000" b="1" dirty="0">
                <a:solidFill>
                  <a:prstClr val="black"/>
                </a:solidFill>
                <a:cs typeface="Times New Roman" panose="02020603050405020304" pitchFamily="18" charset="0"/>
              </a:rPr>
              <a:t>To test psychological theories of human performance</a:t>
            </a:r>
            <a:r>
              <a:rPr lang="en-US" sz="2000" dirty="0">
                <a:solidFill>
                  <a:prstClr val="black"/>
                </a:solidFill>
                <a:cs typeface="Times New Roman" panose="02020603050405020304" pitchFamily="18" charset="0"/>
              </a:rPr>
              <a:t>. Ex. PARRY [Colby, 1975] – a program to simulate the conversational behavior of a paranoid person.</a:t>
            </a:r>
          </a:p>
          <a:p>
            <a:pPr marL="0" indent="0" algn="just">
              <a:lnSpc>
                <a:spcPct val="120000"/>
              </a:lnSpc>
              <a:buFont typeface="Arial" panose="020B0604020202020204" pitchFamily="34" charset="0"/>
              <a:buNone/>
            </a:pPr>
            <a:r>
              <a:rPr lang="en-US" sz="2000" dirty="0">
                <a:solidFill>
                  <a:prstClr val="black"/>
                </a:solidFill>
                <a:cs typeface="Times New Roman" panose="02020603050405020304" pitchFamily="18" charset="0"/>
              </a:rPr>
              <a:t>2. </a:t>
            </a:r>
            <a:r>
              <a:rPr lang="en-US" sz="2000" b="1" dirty="0">
                <a:solidFill>
                  <a:prstClr val="black"/>
                </a:solidFill>
                <a:cs typeface="Times New Roman" panose="02020603050405020304" pitchFamily="18" charset="0"/>
              </a:rPr>
              <a:t>To enable computers to understand human reasoning </a:t>
            </a:r>
            <a:r>
              <a:rPr lang="en-US" sz="2000" dirty="0">
                <a:solidFill>
                  <a:prstClr val="black"/>
                </a:solidFill>
                <a:cs typeface="Times New Roman" panose="02020603050405020304" pitchFamily="18" charset="0"/>
              </a:rPr>
              <a:t>– for example, programs that answer questions based upon newspaper articles indicating human behavior. </a:t>
            </a:r>
          </a:p>
          <a:p>
            <a:pPr marL="0" indent="0" algn="just">
              <a:lnSpc>
                <a:spcPct val="120000"/>
              </a:lnSpc>
              <a:buFont typeface="Arial" panose="020B0604020202020204" pitchFamily="34" charset="0"/>
              <a:buNone/>
            </a:pPr>
            <a:r>
              <a:rPr lang="en-US" sz="2000" dirty="0">
                <a:solidFill>
                  <a:prstClr val="black"/>
                </a:solidFill>
                <a:cs typeface="Times New Roman" panose="02020603050405020304" pitchFamily="18" charset="0"/>
              </a:rPr>
              <a:t>3. </a:t>
            </a:r>
            <a:r>
              <a:rPr lang="en-US" sz="2000" b="1" dirty="0">
                <a:solidFill>
                  <a:prstClr val="black"/>
                </a:solidFill>
                <a:cs typeface="Times New Roman" panose="02020603050405020304" pitchFamily="18" charset="0"/>
              </a:rPr>
              <a:t>To enable people to understand computer reasoning</a:t>
            </a:r>
            <a:r>
              <a:rPr lang="en-US" sz="2000" dirty="0">
                <a:solidFill>
                  <a:prstClr val="black"/>
                </a:solidFill>
                <a:cs typeface="Times New Roman" panose="02020603050405020304" pitchFamily="18" charset="0"/>
              </a:rPr>
              <a:t>. Some people are reluctant to accept computer results unless they understand the mechanisms involved in arriving at the results. </a:t>
            </a:r>
          </a:p>
          <a:p>
            <a:pPr marL="0" indent="0" algn="just">
              <a:lnSpc>
                <a:spcPct val="120000"/>
              </a:lnSpc>
              <a:buFont typeface="Arial" panose="020B0604020202020204" pitchFamily="34" charset="0"/>
              <a:buNone/>
            </a:pPr>
            <a:r>
              <a:rPr lang="en-US" sz="2000" dirty="0">
                <a:solidFill>
                  <a:prstClr val="black"/>
                </a:solidFill>
                <a:cs typeface="Times New Roman" panose="02020603050405020304" pitchFamily="18" charset="0"/>
              </a:rPr>
              <a:t>4. </a:t>
            </a:r>
            <a:r>
              <a:rPr lang="en-US" sz="2000" b="1" dirty="0">
                <a:solidFill>
                  <a:prstClr val="black"/>
                </a:solidFill>
                <a:cs typeface="Times New Roman" panose="02020603050405020304" pitchFamily="18" charset="0"/>
              </a:rPr>
              <a:t>To exploit the knowledge gained by people</a:t>
            </a:r>
            <a:r>
              <a:rPr lang="en-US" sz="2000" dirty="0">
                <a:solidFill>
                  <a:prstClr val="black"/>
                </a:solidFill>
                <a:cs typeface="Times New Roman" panose="02020603050405020304" pitchFamily="18" charset="0"/>
              </a:rPr>
              <a:t> who are best at gathering information. This persuaded the earlier workers to simulate human behavior in the SB part of AISB simulated behavior. Examples of this type of approach led to GPS (General Problem Solver).</a:t>
            </a:r>
            <a:endParaRPr lang="en-IN" sz="2000" dirty="0">
              <a:solidFill>
                <a:prstClr val="black"/>
              </a:solidFill>
              <a:cs typeface="Times New Roman" panose="02020603050405020304" pitchFamily="18" charset="0"/>
            </a:endParaRPr>
          </a:p>
          <a:p>
            <a:pPr algn="just"/>
            <a:endParaRPr lang="en-IN" sz="2000" dirty="0">
              <a:solidFill>
                <a:prstClr val="black"/>
              </a:solidFill>
              <a:cs typeface="Times New Roman" panose="02020603050405020304" pitchFamily="18" charset="0"/>
            </a:endParaRPr>
          </a:p>
        </p:txBody>
      </p:sp>
    </p:spTree>
    <p:extLst>
      <p:ext uri="{BB962C8B-B14F-4D97-AF65-F5344CB8AC3E}">
        <p14:creationId xmlns:p14="http://schemas.microsoft.com/office/powerpoint/2010/main" val="1786750159"/>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E3616E-AB32-414E-AC84-D76BFAB3ADD6}"/>
              </a:ext>
            </a:extLst>
          </p:cNvPr>
          <p:cNvSpPr txBox="1">
            <a:spLocks/>
          </p:cNvSpPr>
          <p:nvPr/>
        </p:nvSpPr>
        <p:spPr>
          <a:xfrm>
            <a:off x="480752" y="383289"/>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latin typeface="Proxima Nova"/>
              </a:rPr>
              <a:t>Criteria for Success</a:t>
            </a:r>
            <a:endParaRPr lang="en-IN" sz="3200" dirty="0">
              <a:solidFill>
                <a:srgbClr val="0097A7"/>
              </a:solidFill>
              <a:latin typeface="Proxima Nova"/>
            </a:endParaRPr>
          </a:p>
        </p:txBody>
      </p:sp>
      <p:sp>
        <p:nvSpPr>
          <p:cNvPr id="5" name="Rectangle 4">
            <a:extLst>
              <a:ext uri="{FF2B5EF4-FFF2-40B4-BE49-F238E27FC236}">
                <a16:creationId xmlns:a16="http://schemas.microsoft.com/office/drawing/2014/main" id="{2BA6D406-A150-483B-BF39-1A20F16FCD65}"/>
              </a:ext>
            </a:extLst>
          </p:cNvPr>
          <p:cNvSpPr/>
          <p:nvPr/>
        </p:nvSpPr>
        <p:spPr>
          <a:xfrm>
            <a:off x="480752" y="1443852"/>
            <a:ext cx="11068823" cy="3477875"/>
          </a:xfrm>
          <a:prstGeom prst="rect">
            <a:avLst/>
          </a:prstGeom>
        </p:spPr>
        <p:txBody>
          <a:bodyPr wrap="square">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cs typeface="Times New Roman" panose="02020603050405020304" pitchFamily="18" charset="0"/>
              </a:rPr>
              <a:t>How to Know if the machine has became Intelligence or not ?</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cs typeface="Times New Roman" panose="02020603050405020304" pitchFamily="18" charset="0"/>
              </a:rPr>
              <a:t>It can be as tough as defining intelligence</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000" b="0" i="0" u="none" strike="noStrike" kern="0" cap="none" spc="0" normalizeH="0" baseline="0" noProof="0" dirty="0">
              <a:ln>
                <a:noFill/>
              </a:ln>
              <a:solidFill>
                <a:prstClr val="black"/>
              </a:solidFill>
              <a:effectLst/>
              <a:uLnTx/>
              <a:uFillTx/>
              <a:cs typeface="Times New Roman" panose="02020603050405020304" pitchFamily="18" charset="0"/>
            </a:endParaRPr>
          </a:p>
          <a:p>
            <a:pPr marR="0" lvl="0" defTabSz="914400" eaLnBrk="1" fontAlgn="auto" latinLnBrk="0" hangingPunct="1">
              <a:lnSpc>
                <a:spcPct val="100000"/>
              </a:lnSpc>
              <a:spcBef>
                <a:spcPts val="0"/>
              </a:spcBef>
              <a:spcAft>
                <a:spcPts val="0"/>
              </a:spcAft>
              <a:buClrTx/>
              <a:buSzTx/>
              <a:tabLst/>
              <a:defRPr/>
            </a:pPr>
            <a:r>
              <a:rPr kumimoji="0" lang="en-US" sz="2000" b="0" i="0" u="none" strike="noStrike" kern="0" cap="none" spc="0" normalizeH="0" baseline="0" noProof="0" dirty="0">
                <a:ln>
                  <a:noFill/>
                </a:ln>
                <a:solidFill>
                  <a:prstClr val="black"/>
                </a:solidFill>
                <a:effectLst/>
                <a:uLnTx/>
                <a:uFillTx/>
                <a:cs typeface="Times New Roman" panose="02020603050405020304" pitchFamily="18" charset="0"/>
              </a:rPr>
              <a:t>Alan Turing proposed a test which later became famous by the name of turing test</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000" b="0" i="0" u="none" strike="noStrike" kern="0" cap="none" spc="0" normalizeH="0" baseline="0" noProof="0" dirty="0">
              <a:ln>
                <a:noFill/>
              </a:ln>
              <a:solidFill>
                <a:prstClr val="black"/>
              </a:solidFill>
              <a:effectLst/>
              <a:uLnTx/>
              <a:uFillTx/>
              <a:cs typeface="Times New Roman" panose="02020603050405020304" pitchFamily="18" charset="0"/>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cs typeface="Times New Roman" panose="02020603050405020304" pitchFamily="18" charset="0"/>
              </a:rPr>
              <a:t>It requires 2 person and machine all three in separate room</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cs typeface="Times New Roman" panose="02020603050405020304" pitchFamily="18" charset="0"/>
              </a:rPr>
              <a:t>1 person interrogates machine and person without knowing who/what is inside room</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cs typeface="Times New Roman" panose="02020603050405020304" pitchFamily="18" charset="0"/>
              </a:rPr>
              <a:t>Small </a:t>
            </a:r>
            <a:r>
              <a:rPr kumimoji="0" lang="en-US" sz="2000" b="0" i="0" u="none" strike="noStrike" kern="0" cap="none" spc="0" normalizeH="0" baseline="0" noProof="0" dirty="0">
                <a:ln>
                  <a:noFill/>
                </a:ln>
                <a:solidFill>
                  <a:prstClr val="black"/>
                </a:solidFill>
                <a:effectLst/>
                <a:uLnTx/>
                <a:uFillTx/>
                <a:cs typeface="Times New Roman" panose="02020603050405020304" pitchFamily="18" charset="0"/>
                <a:hlinkClick r:id="rId2"/>
              </a:rPr>
              <a:t>Video</a:t>
            </a:r>
            <a:r>
              <a:rPr kumimoji="0" lang="en-US" sz="2000" b="0" i="0" u="none" strike="noStrike" kern="0" cap="none" spc="0" normalizeH="0" baseline="0" noProof="0" dirty="0">
                <a:ln>
                  <a:noFill/>
                </a:ln>
                <a:solidFill>
                  <a:prstClr val="black"/>
                </a:solidFill>
                <a:effectLst/>
                <a:uLnTx/>
                <a:uFillTx/>
                <a:cs typeface="Times New Roman" panose="02020603050405020304" pitchFamily="18" charset="0"/>
              </a:rPr>
              <a:t> to understand what exactly happens in Turing test</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cs typeface="Times New Roman" panose="02020603050405020304" pitchFamily="18" charset="0"/>
              </a:rPr>
              <a:t>We may device more such standards in future which can help us to identify that if machine has been truly made intelligent or not.</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168429724"/>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a:extLst>
              <a:ext uri="{FF2B5EF4-FFF2-40B4-BE49-F238E27FC236}">
                <a16:creationId xmlns:a16="http://schemas.microsoft.com/office/drawing/2014/main" id="{AC4357E4-83A4-43CB-B45F-0B93103EEFF2}"/>
              </a:ext>
            </a:extLst>
          </p:cNvPr>
          <p:cNvSpPr txBox="1"/>
          <p:nvPr/>
        </p:nvSpPr>
        <p:spPr>
          <a:xfrm>
            <a:off x="396166" y="259127"/>
            <a:ext cx="5572205" cy="494744"/>
          </a:xfrm>
          <a:prstGeom prst="rect">
            <a:avLst/>
          </a:prstGeom>
          <a:noFill/>
          <a:ln>
            <a:noFill/>
          </a:ln>
        </p:spPr>
        <p:txBody>
          <a:bodyPr tIns="91440" bIns="91440">
            <a:noAutofit/>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US" sz="3200" kern="0" spc="-1" dirty="0">
                <a:solidFill>
                  <a:srgbClr val="00A4B6"/>
                </a:solidFill>
                <a:ea typeface="Proxima Nova"/>
              </a:rPr>
              <a:t>Intelligent Agents</a:t>
            </a:r>
            <a:r>
              <a:rPr kumimoji="0" lang="en-US" sz="3200" b="0" i="0" u="none" strike="noStrike" kern="0" cap="none" spc="-1" normalizeH="0" baseline="0" noProof="0" dirty="0">
                <a:ln>
                  <a:noFill/>
                </a:ln>
                <a:solidFill>
                  <a:srgbClr val="00A4B6"/>
                </a:solidFill>
                <a:effectLst/>
                <a:uLnTx/>
                <a:uFillTx/>
                <a:ea typeface="Proxima Nova"/>
              </a:rPr>
              <a:t> in AI</a:t>
            </a:r>
          </a:p>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1" normalizeH="0" baseline="0" noProof="0" dirty="0">
                <a:ln>
                  <a:noFill/>
                </a:ln>
                <a:solidFill>
                  <a:srgbClr val="00A4B6"/>
                </a:solidFill>
                <a:effectLst/>
                <a:uLnTx/>
                <a:uFillTx/>
                <a:ea typeface="Proxima Nova"/>
              </a:rPr>
              <a:t> </a:t>
            </a:r>
            <a:endParaRPr kumimoji="0" lang="en-US" sz="3200" b="0" i="0" u="none" strike="noStrike" kern="0" cap="none" spc="-1" normalizeH="0" baseline="0" noProof="0" dirty="0">
              <a:ln>
                <a:noFill/>
              </a:ln>
              <a:solidFill>
                <a:srgbClr val="000000"/>
              </a:solidFill>
              <a:effectLst/>
              <a:uLnTx/>
              <a:uFillTx/>
            </a:endParaRPr>
          </a:p>
        </p:txBody>
      </p:sp>
      <p:sp>
        <p:nvSpPr>
          <p:cNvPr id="8" name="object 3">
            <a:extLst>
              <a:ext uri="{FF2B5EF4-FFF2-40B4-BE49-F238E27FC236}">
                <a16:creationId xmlns:a16="http://schemas.microsoft.com/office/drawing/2014/main" id="{BED4C9A4-63F4-0808-1860-39FC404AEF2B}"/>
              </a:ext>
            </a:extLst>
          </p:cNvPr>
          <p:cNvSpPr txBox="1"/>
          <p:nvPr/>
        </p:nvSpPr>
        <p:spPr>
          <a:xfrm>
            <a:off x="258267" y="1097472"/>
            <a:ext cx="5572204" cy="5245026"/>
          </a:xfrm>
          <a:prstGeom prst="rect">
            <a:avLst/>
          </a:prstGeom>
        </p:spPr>
        <p:txBody>
          <a:bodyPr vert="horz" wrap="square" lIns="0" tIns="83820" rIns="0" bIns="0" rtlCol="0">
            <a:spAutoFit/>
          </a:bodyPr>
          <a:lstStyle/>
          <a:p>
            <a:pPr marL="355600" indent="-342900">
              <a:lnSpc>
                <a:spcPct val="100000"/>
              </a:lnSpc>
              <a:spcBef>
                <a:spcPts val="660"/>
              </a:spcBef>
              <a:buFont typeface="Wingdings"/>
              <a:buChar char=""/>
              <a:tabLst>
                <a:tab pos="355600" algn="l"/>
              </a:tabLst>
            </a:pPr>
            <a:r>
              <a:rPr sz="2400" dirty="0">
                <a:latin typeface="Arial MT"/>
                <a:cs typeface="Arial MT"/>
              </a:rPr>
              <a:t>What</a:t>
            </a:r>
            <a:r>
              <a:rPr sz="2400" spc="-10" dirty="0">
                <a:latin typeface="Arial MT"/>
                <a:cs typeface="Arial MT"/>
              </a:rPr>
              <a:t> is</a:t>
            </a:r>
            <a:r>
              <a:rPr sz="2400" spc="-5" dirty="0">
                <a:latin typeface="Arial MT"/>
                <a:cs typeface="Arial MT"/>
              </a:rPr>
              <a:t> Intelligent</a:t>
            </a:r>
            <a:r>
              <a:rPr sz="2400" spc="15" dirty="0">
                <a:latin typeface="Arial MT"/>
                <a:cs typeface="Arial MT"/>
              </a:rPr>
              <a:t> </a:t>
            </a:r>
            <a:r>
              <a:rPr sz="2400" spc="-5" dirty="0">
                <a:latin typeface="Arial MT"/>
                <a:cs typeface="Arial MT"/>
              </a:rPr>
              <a:t>agent?,</a:t>
            </a:r>
            <a:endParaRPr sz="2400" dirty="0">
              <a:latin typeface="Arial MT"/>
              <a:cs typeface="Arial MT"/>
            </a:endParaRPr>
          </a:p>
          <a:p>
            <a:pPr marL="541020" lvl="1" indent="-147955">
              <a:lnSpc>
                <a:spcPct val="100000"/>
              </a:lnSpc>
              <a:spcBef>
                <a:spcPts val="470"/>
              </a:spcBef>
              <a:buChar char="-"/>
              <a:tabLst>
                <a:tab pos="541655" algn="l"/>
              </a:tabLst>
            </a:pPr>
            <a:r>
              <a:rPr sz="2000" dirty="0">
                <a:latin typeface="Times New Roman"/>
                <a:cs typeface="Times New Roman"/>
              </a:rPr>
              <a:t>Components</a:t>
            </a:r>
            <a:r>
              <a:rPr sz="2000" spc="-45" dirty="0">
                <a:latin typeface="Times New Roman"/>
                <a:cs typeface="Times New Roman"/>
              </a:rPr>
              <a:t> </a:t>
            </a:r>
            <a:r>
              <a:rPr sz="2000" dirty="0">
                <a:latin typeface="Times New Roman"/>
                <a:cs typeface="Times New Roman"/>
              </a:rPr>
              <a:t>of</a:t>
            </a:r>
            <a:r>
              <a:rPr sz="2000" spc="-25" dirty="0">
                <a:latin typeface="Times New Roman"/>
                <a:cs typeface="Times New Roman"/>
              </a:rPr>
              <a:t> </a:t>
            </a:r>
            <a:r>
              <a:rPr sz="2000" dirty="0">
                <a:latin typeface="Times New Roman"/>
                <a:cs typeface="Times New Roman"/>
              </a:rPr>
              <a:t>an</a:t>
            </a:r>
            <a:r>
              <a:rPr sz="2000" spc="-125" dirty="0">
                <a:latin typeface="Times New Roman"/>
                <a:cs typeface="Times New Roman"/>
              </a:rPr>
              <a:t> </a:t>
            </a:r>
            <a:r>
              <a:rPr sz="2000" spc="-5" dirty="0">
                <a:latin typeface="Times New Roman"/>
                <a:cs typeface="Times New Roman"/>
              </a:rPr>
              <a:t>AI</a:t>
            </a:r>
            <a:r>
              <a:rPr sz="2000" spc="-15" dirty="0">
                <a:latin typeface="Times New Roman"/>
                <a:cs typeface="Times New Roman"/>
              </a:rPr>
              <a:t> </a:t>
            </a:r>
            <a:r>
              <a:rPr sz="2000" spc="-5" dirty="0">
                <a:latin typeface="Times New Roman"/>
                <a:cs typeface="Times New Roman"/>
              </a:rPr>
              <a:t>system</a:t>
            </a:r>
            <a:endParaRPr sz="2000" dirty="0">
              <a:latin typeface="Times New Roman"/>
              <a:cs typeface="Times New Roman"/>
            </a:endParaRPr>
          </a:p>
          <a:p>
            <a:pPr marL="12700">
              <a:lnSpc>
                <a:spcPct val="100000"/>
              </a:lnSpc>
            </a:pPr>
            <a:r>
              <a:rPr sz="2000" dirty="0">
                <a:latin typeface="Times New Roman"/>
                <a:cs typeface="Times New Roman"/>
              </a:rPr>
              <a:t>(</a:t>
            </a:r>
            <a:r>
              <a:rPr sz="2000" spc="5" dirty="0">
                <a:latin typeface="Times New Roman"/>
                <a:cs typeface="Times New Roman"/>
              </a:rPr>
              <a:t>I</a:t>
            </a:r>
            <a:r>
              <a:rPr sz="2000" dirty="0">
                <a:latin typeface="Times New Roman"/>
                <a:cs typeface="Times New Roman"/>
              </a:rPr>
              <a:t>nte</a:t>
            </a:r>
            <a:r>
              <a:rPr sz="2000" spc="-10" dirty="0">
                <a:latin typeface="Times New Roman"/>
                <a:cs typeface="Times New Roman"/>
              </a:rPr>
              <a:t>l</a:t>
            </a:r>
            <a:r>
              <a:rPr sz="2000" dirty="0">
                <a:latin typeface="Times New Roman"/>
                <a:cs typeface="Times New Roman"/>
              </a:rPr>
              <a:t>l</a:t>
            </a:r>
            <a:r>
              <a:rPr sz="2000" spc="-15" dirty="0">
                <a:latin typeface="Times New Roman"/>
                <a:cs typeface="Times New Roman"/>
              </a:rPr>
              <a:t>i</a:t>
            </a:r>
            <a:r>
              <a:rPr sz="2000" spc="-10" dirty="0">
                <a:latin typeface="Times New Roman"/>
                <a:cs typeface="Times New Roman"/>
              </a:rPr>
              <a:t>g</a:t>
            </a:r>
            <a:r>
              <a:rPr sz="2000" dirty="0">
                <a:latin typeface="Times New Roman"/>
                <a:cs typeface="Times New Roman"/>
              </a:rPr>
              <a:t>ent</a:t>
            </a:r>
            <a:r>
              <a:rPr sz="2000" spc="-155" dirty="0">
                <a:latin typeface="Times New Roman"/>
                <a:cs typeface="Times New Roman"/>
              </a:rPr>
              <a:t> </a:t>
            </a:r>
            <a:r>
              <a:rPr sz="2000" spc="-5" dirty="0">
                <a:latin typeface="Times New Roman"/>
                <a:cs typeface="Times New Roman"/>
              </a:rPr>
              <a:t>A</a:t>
            </a:r>
            <a:r>
              <a:rPr sz="2000" spc="5" dirty="0">
                <a:latin typeface="Times New Roman"/>
                <a:cs typeface="Times New Roman"/>
              </a:rPr>
              <a:t>g</a:t>
            </a:r>
            <a:r>
              <a:rPr sz="2000" dirty="0">
                <a:latin typeface="Times New Roman"/>
                <a:cs typeface="Times New Roman"/>
              </a:rPr>
              <a:t>en</a:t>
            </a:r>
            <a:r>
              <a:rPr sz="2000" spc="-10" dirty="0">
                <a:latin typeface="Times New Roman"/>
                <a:cs typeface="Times New Roman"/>
              </a:rPr>
              <a:t>t</a:t>
            </a:r>
            <a:r>
              <a:rPr sz="2000" dirty="0">
                <a:latin typeface="Times New Roman"/>
                <a:cs typeface="Times New Roman"/>
              </a:rPr>
              <a:t>),</a:t>
            </a:r>
          </a:p>
          <a:p>
            <a:pPr marL="355600" indent="-342900">
              <a:lnSpc>
                <a:spcPct val="100000"/>
              </a:lnSpc>
              <a:spcBef>
                <a:spcPts val="590"/>
              </a:spcBef>
              <a:buFont typeface="Wingdings"/>
              <a:buChar char=""/>
              <a:tabLst>
                <a:tab pos="355600" algn="l"/>
              </a:tabLst>
            </a:pPr>
            <a:r>
              <a:rPr sz="2400" spc="-5" dirty="0">
                <a:latin typeface="Arial MT"/>
                <a:cs typeface="Arial MT"/>
              </a:rPr>
              <a:t>How</a:t>
            </a:r>
            <a:r>
              <a:rPr sz="2400" spc="-135" dirty="0">
                <a:latin typeface="Arial MT"/>
                <a:cs typeface="Arial MT"/>
              </a:rPr>
              <a:t> </a:t>
            </a:r>
            <a:r>
              <a:rPr sz="2400" spc="-5" dirty="0">
                <a:latin typeface="Arial MT"/>
                <a:cs typeface="Arial MT"/>
              </a:rPr>
              <a:t>Agents</a:t>
            </a:r>
            <a:r>
              <a:rPr sz="2400" spc="-15" dirty="0">
                <a:latin typeface="Arial MT"/>
                <a:cs typeface="Arial MT"/>
              </a:rPr>
              <a:t> </a:t>
            </a:r>
            <a:r>
              <a:rPr sz="2400" spc="-5" dirty="0">
                <a:latin typeface="Arial MT"/>
                <a:cs typeface="Arial MT"/>
              </a:rPr>
              <a:t>should</a:t>
            </a:r>
            <a:r>
              <a:rPr sz="2400" spc="-125" dirty="0">
                <a:latin typeface="Arial MT"/>
                <a:cs typeface="Arial MT"/>
              </a:rPr>
              <a:t> </a:t>
            </a:r>
            <a:r>
              <a:rPr sz="2400" dirty="0">
                <a:latin typeface="Arial MT"/>
                <a:cs typeface="Arial MT"/>
              </a:rPr>
              <a:t>Act?</a:t>
            </a:r>
          </a:p>
          <a:p>
            <a:pPr marL="12700" marR="176530" lvl="1" indent="381000">
              <a:lnSpc>
                <a:spcPct val="100000"/>
              </a:lnSpc>
              <a:spcBef>
                <a:spcPts val="470"/>
              </a:spcBef>
              <a:buChar char="-"/>
              <a:tabLst>
                <a:tab pos="537210" algn="l"/>
              </a:tabLst>
            </a:pPr>
            <a:r>
              <a:rPr sz="2000" spc="-30" dirty="0">
                <a:latin typeface="Times New Roman"/>
                <a:cs typeface="Times New Roman"/>
              </a:rPr>
              <a:t>Tasks</a:t>
            </a:r>
            <a:r>
              <a:rPr sz="2000" spc="-20" dirty="0">
                <a:latin typeface="Times New Roman"/>
                <a:cs typeface="Times New Roman"/>
              </a:rPr>
              <a:t> </a:t>
            </a:r>
            <a:r>
              <a:rPr sz="2000" spc="-5" dirty="0">
                <a:latin typeface="Times New Roman"/>
                <a:cs typeface="Times New Roman"/>
              </a:rPr>
              <a:t>Parameters</a:t>
            </a:r>
            <a:r>
              <a:rPr sz="2000" spc="-10" dirty="0">
                <a:latin typeface="Times New Roman"/>
                <a:cs typeface="Times New Roman"/>
              </a:rPr>
              <a:t> </a:t>
            </a:r>
            <a:r>
              <a:rPr sz="2000" dirty="0">
                <a:latin typeface="Times New Roman"/>
                <a:cs typeface="Times New Roman"/>
              </a:rPr>
              <a:t>for</a:t>
            </a:r>
            <a:r>
              <a:rPr sz="2000" spc="-140" dirty="0">
                <a:latin typeface="Times New Roman"/>
                <a:cs typeface="Times New Roman"/>
              </a:rPr>
              <a:t> </a:t>
            </a:r>
            <a:r>
              <a:rPr sz="2000" dirty="0">
                <a:latin typeface="Times New Roman"/>
                <a:cs typeface="Times New Roman"/>
              </a:rPr>
              <a:t>Agents</a:t>
            </a:r>
            <a:r>
              <a:rPr sz="2000" spc="-40" dirty="0">
                <a:latin typeface="Times New Roman"/>
                <a:cs typeface="Times New Roman"/>
              </a:rPr>
              <a:t> </a:t>
            </a:r>
            <a:r>
              <a:rPr sz="2000" dirty="0">
                <a:latin typeface="Times New Roman"/>
                <a:cs typeface="Times New Roman"/>
              </a:rPr>
              <a:t>to </a:t>
            </a:r>
            <a:r>
              <a:rPr sz="2000" spc="-484" dirty="0">
                <a:latin typeface="Times New Roman"/>
                <a:cs typeface="Times New Roman"/>
              </a:rPr>
              <a:t> </a:t>
            </a:r>
            <a:r>
              <a:rPr sz="2000" dirty="0">
                <a:latin typeface="Times New Roman"/>
                <a:cs typeface="Times New Roman"/>
              </a:rPr>
              <a:t>perform</a:t>
            </a:r>
            <a:r>
              <a:rPr sz="2000" spc="-50" dirty="0">
                <a:latin typeface="Times New Roman"/>
                <a:cs typeface="Times New Roman"/>
              </a:rPr>
              <a:t> </a:t>
            </a:r>
            <a:r>
              <a:rPr sz="2000" spc="-15" dirty="0">
                <a:latin typeface="Times New Roman"/>
                <a:cs typeface="Times New Roman"/>
              </a:rPr>
              <a:t>accurately,</a:t>
            </a:r>
            <a:endParaRPr lang="en-US" sz="2000" spc="-15" dirty="0">
              <a:latin typeface="Times New Roman"/>
              <a:cs typeface="Times New Roman"/>
            </a:endParaRPr>
          </a:p>
          <a:p>
            <a:pPr marL="12700" marR="176530" lvl="1" indent="381000">
              <a:lnSpc>
                <a:spcPct val="100000"/>
              </a:lnSpc>
              <a:spcBef>
                <a:spcPts val="470"/>
              </a:spcBef>
              <a:buChar char="-"/>
              <a:tabLst>
                <a:tab pos="537210" algn="l"/>
              </a:tabLst>
            </a:pPr>
            <a:r>
              <a:rPr sz="2000" dirty="0">
                <a:latin typeface="Times New Roman"/>
                <a:cs typeface="Times New Roman"/>
              </a:rPr>
              <a:t>Environment</a:t>
            </a:r>
            <a:r>
              <a:rPr sz="2000" spc="-60" dirty="0">
                <a:latin typeface="Times New Roman"/>
                <a:cs typeface="Times New Roman"/>
              </a:rPr>
              <a:t> </a:t>
            </a:r>
            <a:r>
              <a:rPr sz="2000" spc="-5" dirty="0">
                <a:latin typeface="Times New Roman"/>
                <a:cs typeface="Times New Roman"/>
              </a:rPr>
              <a:t>Parameters</a:t>
            </a:r>
            <a:r>
              <a:rPr sz="2000" spc="-30" dirty="0">
                <a:latin typeface="Times New Roman"/>
                <a:cs typeface="Times New Roman"/>
              </a:rPr>
              <a:t> </a:t>
            </a:r>
            <a:r>
              <a:rPr sz="2000" dirty="0">
                <a:latin typeface="Times New Roman"/>
                <a:cs typeface="Times New Roman"/>
              </a:rPr>
              <a:t>for</a:t>
            </a:r>
          </a:p>
          <a:p>
            <a:pPr marL="12700">
              <a:lnSpc>
                <a:spcPct val="100000"/>
              </a:lnSpc>
            </a:pPr>
            <a:r>
              <a:rPr sz="2000" dirty="0">
                <a:latin typeface="Times New Roman"/>
                <a:cs typeface="Times New Roman"/>
              </a:rPr>
              <a:t>Agents</a:t>
            </a:r>
            <a:r>
              <a:rPr sz="2000" spc="-35" dirty="0">
                <a:latin typeface="Times New Roman"/>
                <a:cs typeface="Times New Roman"/>
              </a:rPr>
              <a:t> </a:t>
            </a:r>
            <a:r>
              <a:rPr sz="2000" dirty="0">
                <a:latin typeface="Times New Roman"/>
                <a:cs typeface="Times New Roman"/>
              </a:rPr>
              <a:t>to</a:t>
            </a:r>
            <a:r>
              <a:rPr sz="2000" spc="-25" dirty="0">
                <a:latin typeface="Times New Roman"/>
                <a:cs typeface="Times New Roman"/>
              </a:rPr>
              <a:t> </a:t>
            </a:r>
            <a:r>
              <a:rPr sz="2000" dirty="0">
                <a:latin typeface="Times New Roman"/>
                <a:cs typeface="Times New Roman"/>
              </a:rPr>
              <a:t>perform</a:t>
            </a:r>
            <a:r>
              <a:rPr sz="2000" spc="-60" dirty="0">
                <a:latin typeface="Times New Roman"/>
                <a:cs typeface="Times New Roman"/>
              </a:rPr>
              <a:t> </a:t>
            </a:r>
            <a:r>
              <a:rPr sz="2000" spc="-15" dirty="0">
                <a:latin typeface="Times New Roman"/>
                <a:cs typeface="Times New Roman"/>
              </a:rPr>
              <a:t>accurately.</a:t>
            </a:r>
            <a:endParaRPr sz="2000" dirty="0">
              <a:latin typeface="Times New Roman"/>
              <a:cs typeface="Times New Roman"/>
            </a:endParaRPr>
          </a:p>
          <a:p>
            <a:pPr marL="355600" indent="-342900">
              <a:lnSpc>
                <a:spcPct val="100000"/>
              </a:lnSpc>
              <a:spcBef>
                <a:spcPts val="585"/>
              </a:spcBef>
              <a:buFont typeface="Wingdings"/>
              <a:buChar char=""/>
              <a:tabLst>
                <a:tab pos="355600" algn="l"/>
              </a:tabLst>
            </a:pPr>
            <a:r>
              <a:rPr sz="2400" spc="-5" dirty="0">
                <a:latin typeface="Arial MT"/>
                <a:cs typeface="Arial MT"/>
              </a:rPr>
              <a:t>Agent</a:t>
            </a:r>
            <a:r>
              <a:rPr sz="2400" spc="-80" dirty="0">
                <a:latin typeface="Arial MT"/>
                <a:cs typeface="Arial MT"/>
              </a:rPr>
              <a:t> </a:t>
            </a:r>
            <a:r>
              <a:rPr sz="2400" spc="-25" dirty="0">
                <a:latin typeface="Arial MT"/>
                <a:cs typeface="Arial MT"/>
              </a:rPr>
              <a:t>Types,</a:t>
            </a:r>
            <a:endParaRPr sz="2400" dirty="0">
              <a:latin typeface="Arial MT"/>
              <a:cs typeface="Arial MT"/>
            </a:endParaRPr>
          </a:p>
          <a:p>
            <a:pPr marL="414655" lvl="1" indent="-148590">
              <a:lnSpc>
                <a:spcPct val="100000"/>
              </a:lnSpc>
              <a:spcBef>
                <a:spcPts val="475"/>
              </a:spcBef>
              <a:buChar char="-"/>
              <a:tabLst>
                <a:tab pos="415290" algn="l"/>
              </a:tabLst>
            </a:pPr>
            <a:r>
              <a:rPr sz="2000" spc="-5" dirty="0">
                <a:latin typeface="Times New Roman"/>
                <a:cs typeface="Times New Roman"/>
              </a:rPr>
              <a:t>Simple</a:t>
            </a:r>
            <a:r>
              <a:rPr sz="2000" spc="-35" dirty="0">
                <a:latin typeface="Times New Roman"/>
                <a:cs typeface="Times New Roman"/>
              </a:rPr>
              <a:t> </a:t>
            </a:r>
            <a:r>
              <a:rPr sz="2000" dirty="0">
                <a:latin typeface="Times New Roman"/>
                <a:cs typeface="Times New Roman"/>
              </a:rPr>
              <a:t>reflex</a:t>
            </a:r>
            <a:r>
              <a:rPr sz="2000" spc="-55" dirty="0">
                <a:latin typeface="Times New Roman"/>
                <a:cs typeface="Times New Roman"/>
              </a:rPr>
              <a:t> </a:t>
            </a:r>
            <a:r>
              <a:rPr sz="2000" dirty="0">
                <a:latin typeface="Times New Roman"/>
                <a:cs typeface="Times New Roman"/>
              </a:rPr>
              <a:t>agents,</a:t>
            </a:r>
          </a:p>
          <a:p>
            <a:pPr marL="414655" lvl="1" indent="-148590">
              <a:lnSpc>
                <a:spcPct val="100000"/>
              </a:lnSpc>
              <a:spcBef>
                <a:spcPts val="480"/>
              </a:spcBef>
              <a:buChar char="-"/>
              <a:tabLst>
                <a:tab pos="415290" algn="l"/>
              </a:tabLst>
            </a:pPr>
            <a:r>
              <a:rPr sz="2000" spc="-5" dirty="0">
                <a:latin typeface="Times New Roman"/>
                <a:cs typeface="Times New Roman"/>
              </a:rPr>
              <a:t>Reflex</a:t>
            </a:r>
            <a:r>
              <a:rPr sz="2000" spc="-25" dirty="0">
                <a:latin typeface="Times New Roman"/>
                <a:cs typeface="Times New Roman"/>
              </a:rPr>
              <a:t> </a:t>
            </a:r>
            <a:r>
              <a:rPr sz="2000" dirty="0">
                <a:latin typeface="Times New Roman"/>
                <a:cs typeface="Times New Roman"/>
              </a:rPr>
              <a:t>agents</a:t>
            </a:r>
            <a:r>
              <a:rPr sz="2000" spc="-30" dirty="0">
                <a:latin typeface="Times New Roman"/>
                <a:cs typeface="Times New Roman"/>
              </a:rPr>
              <a:t> </a:t>
            </a:r>
            <a:r>
              <a:rPr sz="2000" spc="-5" dirty="0">
                <a:latin typeface="Times New Roman"/>
                <a:cs typeface="Times New Roman"/>
              </a:rPr>
              <a:t>with</a:t>
            </a:r>
            <a:r>
              <a:rPr sz="2000" spc="-20" dirty="0">
                <a:latin typeface="Times New Roman"/>
                <a:cs typeface="Times New Roman"/>
              </a:rPr>
              <a:t> </a:t>
            </a:r>
            <a:r>
              <a:rPr sz="2000" spc="-5" dirty="0">
                <a:latin typeface="Times New Roman"/>
                <a:cs typeface="Times New Roman"/>
              </a:rPr>
              <a:t>state,</a:t>
            </a:r>
            <a:endParaRPr sz="2000" dirty="0">
              <a:latin typeface="Times New Roman"/>
              <a:cs typeface="Times New Roman"/>
            </a:endParaRPr>
          </a:p>
          <a:p>
            <a:pPr marL="414655" lvl="1" indent="-148590">
              <a:lnSpc>
                <a:spcPct val="100000"/>
              </a:lnSpc>
              <a:spcBef>
                <a:spcPts val="480"/>
              </a:spcBef>
              <a:buChar char="-"/>
              <a:tabLst>
                <a:tab pos="415290" algn="l"/>
              </a:tabLst>
            </a:pPr>
            <a:r>
              <a:rPr sz="2000" dirty="0">
                <a:latin typeface="Times New Roman"/>
                <a:cs typeface="Times New Roman"/>
              </a:rPr>
              <a:t>Goal-based</a:t>
            </a:r>
            <a:r>
              <a:rPr sz="2000" spc="-75" dirty="0">
                <a:latin typeface="Times New Roman"/>
                <a:cs typeface="Times New Roman"/>
              </a:rPr>
              <a:t> </a:t>
            </a:r>
            <a:r>
              <a:rPr sz="2000" dirty="0">
                <a:latin typeface="Times New Roman"/>
                <a:cs typeface="Times New Roman"/>
              </a:rPr>
              <a:t>agents,</a:t>
            </a:r>
          </a:p>
          <a:p>
            <a:pPr marL="414655" lvl="1" indent="-148590">
              <a:lnSpc>
                <a:spcPct val="100000"/>
              </a:lnSpc>
              <a:spcBef>
                <a:spcPts val="480"/>
              </a:spcBef>
              <a:buChar char="-"/>
              <a:tabLst>
                <a:tab pos="415290" algn="l"/>
              </a:tabLst>
            </a:pPr>
            <a:r>
              <a:rPr sz="2000" spc="-5" dirty="0">
                <a:latin typeface="Times New Roman"/>
                <a:cs typeface="Times New Roman"/>
              </a:rPr>
              <a:t>Utility-based</a:t>
            </a:r>
            <a:r>
              <a:rPr sz="2000" spc="-60" dirty="0">
                <a:latin typeface="Times New Roman"/>
                <a:cs typeface="Times New Roman"/>
              </a:rPr>
              <a:t> </a:t>
            </a:r>
            <a:r>
              <a:rPr sz="2000" dirty="0">
                <a:latin typeface="Times New Roman"/>
                <a:cs typeface="Times New Roman"/>
              </a:rPr>
              <a:t>agents,</a:t>
            </a:r>
          </a:p>
          <a:p>
            <a:pPr marL="414655" lvl="1" indent="-148590">
              <a:lnSpc>
                <a:spcPct val="100000"/>
              </a:lnSpc>
              <a:spcBef>
                <a:spcPts val="480"/>
              </a:spcBef>
              <a:buChar char="-"/>
              <a:tabLst>
                <a:tab pos="415290" algn="l"/>
              </a:tabLst>
            </a:pPr>
            <a:r>
              <a:rPr sz="2000" dirty="0">
                <a:latin typeface="Times New Roman"/>
                <a:cs typeface="Times New Roman"/>
              </a:rPr>
              <a:t>Learning</a:t>
            </a:r>
            <a:r>
              <a:rPr sz="2000" spc="-65" dirty="0">
                <a:latin typeface="Times New Roman"/>
                <a:cs typeface="Times New Roman"/>
              </a:rPr>
              <a:t> </a:t>
            </a:r>
            <a:r>
              <a:rPr sz="2000" dirty="0">
                <a:latin typeface="Times New Roman"/>
                <a:cs typeface="Times New Roman"/>
              </a:rPr>
              <a:t>agent.</a:t>
            </a:r>
          </a:p>
        </p:txBody>
      </p:sp>
      <p:sp>
        <p:nvSpPr>
          <p:cNvPr id="10" name="object 4">
            <a:extLst>
              <a:ext uri="{FF2B5EF4-FFF2-40B4-BE49-F238E27FC236}">
                <a16:creationId xmlns:a16="http://schemas.microsoft.com/office/drawing/2014/main" id="{30565865-D529-5340-DB0B-9346E2C443DF}"/>
              </a:ext>
            </a:extLst>
          </p:cNvPr>
          <p:cNvSpPr txBox="1">
            <a:spLocks/>
          </p:cNvSpPr>
          <p:nvPr/>
        </p:nvSpPr>
        <p:spPr>
          <a:xfrm>
            <a:off x="6381946" y="1203705"/>
            <a:ext cx="5033914" cy="2918748"/>
          </a:xfrm>
          <a:prstGeom prst="rect">
            <a:avLst/>
          </a:prstGeom>
        </p:spPr>
        <p:txBody>
          <a:bodyPr vert="horz" wrap="square" lIns="0" tIns="12700" rIns="0" bIns="0"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55600" marR="90805" indent="-342900" defTabSz="914400">
              <a:spcBef>
                <a:spcPts val="100"/>
              </a:spcBef>
              <a:buFont typeface="Wingdings"/>
              <a:buChar char=""/>
              <a:tabLst>
                <a:tab pos="355600" algn="l"/>
              </a:tabLst>
            </a:pPr>
            <a:r>
              <a:rPr lang="en-IN" sz="2400" dirty="0">
                <a:solidFill>
                  <a:schemeClr val="tx1"/>
                </a:solidFill>
                <a:latin typeface="Arial MT"/>
                <a:ea typeface="+mn-ea"/>
              </a:rPr>
              <a:t>Examples of Intelligent  Agents in AI,</a:t>
            </a:r>
          </a:p>
          <a:p>
            <a:pPr marL="477520" lvl="1" indent="-148590" defTabSz="914400">
              <a:spcBef>
                <a:spcPts val="470"/>
              </a:spcBef>
              <a:buFont typeface="Arial"/>
              <a:buChar char="-"/>
              <a:tabLst>
                <a:tab pos="478155" algn="l"/>
              </a:tabLst>
            </a:pPr>
            <a:r>
              <a:rPr lang="en-IN" sz="2000" kern="0" spc="-5" dirty="0">
                <a:latin typeface="Times New Roman"/>
                <a:cs typeface="Times New Roman"/>
              </a:rPr>
              <a:t>Xavier</a:t>
            </a:r>
            <a:r>
              <a:rPr lang="en-IN" sz="2000" kern="0" spc="-30" dirty="0">
                <a:latin typeface="Times New Roman"/>
                <a:cs typeface="Times New Roman"/>
              </a:rPr>
              <a:t> </a:t>
            </a:r>
            <a:r>
              <a:rPr lang="en-IN" sz="2000" kern="0" spc="-10" dirty="0">
                <a:latin typeface="Times New Roman"/>
                <a:cs typeface="Times New Roman"/>
              </a:rPr>
              <a:t>mail</a:t>
            </a:r>
            <a:r>
              <a:rPr lang="en-IN" sz="2000" kern="0" spc="-5" dirty="0">
                <a:latin typeface="Times New Roman"/>
                <a:cs typeface="Times New Roman"/>
              </a:rPr>
              <a:t> </a:t>
            </a:r>
            <a:r>
              <a:rPr lang="en-IN" sz="2000" kern="0" dirty="0">
                <a:latin typeface="Times New Roman"/>
                <a:cs typeface="Times New Roman"/>
              </a:rPr>
              <a:t>delivery</a:t>
            </a:r>
            <a:r>
              <a:rPr lang="en-IN" sz="2000" kern="0" spc="-35" dirty="0">
                <a:latin typeface="Times New Roman"/>
                <a:cs typeface="Times New Roman"/>
              </a:rPr>
              <a:t> </a:t>
            </a:r>
            <a:r>
              <a:rPr lang="en-IN" sz="2000" kern="0" dirty="0">
                <a:latin typeface="Times New Roman"/>
                <a:cs typeface="Times New Roman"/>
              </a:rPr>
              <a:t>robot,</a:t>
            </a:r>
          </a:p>
          <a:p>
            <a:pPr marL="477520" lvl="1" indent="-148590" defTabSz="914400">
              <a:spcBef>
                <a:spcPts val="480"/>
              </a:spcBef>
              <a:buFont typeface="Arial"/>
              <a:buChar char="-"/>
              <a:tabLst>
                <a:tab pos="478155" algn="l"/>
              </a:tabLst>
            </a:pPr>
            <a:r>
              <a:rPr lang="en-IN" sz="2000" kern="0" dirty="0">
                <a:latin typeface="Times New Roman"/>
                <a:cs typeface="Times New Roman"/>
              </a:rPr>
              <a:t>Pathfinder</a:t>
            </a:r>
            <a:r>
              <a:rPr lang="en-IN" sz="2000" kern="0" spc="-70" dirty="0">
                <a:latin typeface="Times New Roman"/>
                <a:cs typeface="Times New Roman"/>
              </a:rPr>
              <a:t> </a:t>
            </a:r>
            <a:r>
              <a:rPr lang="en-IN" sz="2000" kern="0" dirty="0">
                <a:latin typeface="Times New Roman"/>
                <a:cs typeface="Times New Roman"/>
              </a:rPr>
              <a:t>Medical</a:t>
            </a:r>
            <a:r>
              <a:rPr lang="en-IN" sz="2000" kern="0" spc="-50" dirty="0">
                <a:latin typeface="Times New Roman"/>
                <a:cs typeface="Times New Roman"/>
              </a:rPr>
              <a:t> </a:t>
            </a:r>
            <a:r>
              <a:rPr lang="en-IN" sz="2000" kern="0" spc="-5" dirty="0">
                <a:latin typeface="Times New Roman"/>
                <a:cs typeface="Times New Roman"/>
              </a:rPr>
              <a:t>Diagnosis</a:t>
            </a:r>
            <a:endParaRPr lang="en-IN" sz="2000" kern="0" dirty="0">
              <a:latin typeface="Times New Roman"/>
              <a:cs typeface="Times New Roman"/>
            </a:endParaRPr>
          </a:p>
          <a:p>
            <a:pPr marL="12700" defTabSz="914400">
              <a:spcBef>
                <a:spcPts val="5"/>
              </a:spcBef>
            </a:pPr>
            <a:r>
              <a:rPr lang="en-IN" sz="2000" kern="0" spc="-10" dirty="0">
                <a:latin typeface="Times New Roman"/>
                <a:cs typeface="Times New Roman"/>
              </a:rPr>
              <a:t>System,</a:t>
            </a:r>
            <a:endParaRPr lang="en-IN" sz="2000" kern="0" dirty="0">
              <a:latin typeface="Times New Roman"/>
              <a:cs typeface="Times New Roman"/>
            </a:endParaRPr>
          </a:p>
          <a:p>
            <a:pPr marL="463550" lvl="1" indent="-134620" defTabSz="914400">
              <a:spcBef>
                <a:spcPts val="480"/>
              </a:spcBef>
              <a:buFont typeface="Arial"/>
              <a:buChar char="-"/>
              <a:tabLst>
                <a:tab pos="464184" algn="l"/>
              </a:tabLst>
            </a:pPr>
            <a:r>
              <a:rPr lang="en-IN" sz="2000" kern="0" dirty="0" err="1">
                <a:latin typeface="Times New Roman"/>
                <a:cs typeface="Times New Roman"/>
              </a:rPr>
              <a:t>Alvinn</a:t>
            </a:r>
            <a:r>
              <a:rPr lang="en-IN" sz="2000" kern="0" dirty="0">
                <a:latin typeface="Times New Roman"/>
                <a:cs typeface="Times New Roman"/>
              </a:rPr>
              <a:t>,</a:t>
            </a:r>
          </a:p>
          <a:p>
            <a:pPr marL="473075" lvl="1" indent="-144145" defTabSz="914400">
              <a:spcBef>
                <a:spcPts val="480"/>
              </a:spcBef>
              <a:buFont typeface="Arial"/>
              <a:buChar char="-"/>
              <a:tabLst>
                <a:tab pos="473709" algn="l"/>
              </a:tabLst>
            </a:pPr>
            <a:r>
              <a:rPr lang="en-IN" sz="2000" kern="0" spc="-20" dirty="0" err="1">
                <a:latin typeface="Times New Roman"/>
                <a:cs typeface="Times New Roman"/>
              </a:rPr>
              <a:t>Talespin</a:t>
            </a:r>
            <a:r>
              <a:rPr lang="en-IN" sz="2000" kern="0" spc="-20" dirty="0">
                <a:latin typeface="Times New Roman"/>
                <a:cs typeface="Times New Roman"/>
              </a:rPr>
              <a:t>,</a:t>
            </a:r>
            <a:endParaRPr lang="en-IN" sz="2000" kern="0" dirty="0">
              <a:latin typeface="Times New Roman"/>
              <a:cs typeface="Times New Roman"/>
            </a:endParaRPr>
          </a:p>
          <a:p>
            <a:pPr marL="477520" lvl="1" indent="-148590" defTabSz="914400">
              <a:spcBef>
                <a:spcPts val="480"/>
              </a:spcBef>
              <a:buFont typeface="Arial"/>
              <a:buChar char="-"/>
              <a:tabLst>
                <a:tab pos="478155" algn="l"/>
              </a:tabLst>
            </a:pPr>
            <a:r>
              <a:rPr lang="en-IN" sz="2000" kern="0" dirty="0">
                <a:latin typeface="Times New Roman"/>
                <a:cs typeface="Times New Roman"/>
              </a:rPr>
              <a:t>Robot</a:t>
            </a:r>
            <a:r>
              <a:rPr lang="en-IN" sz="2000" kern="0" spc="-55" dirty="0">
                <a:latin typeface="Times New Roman"/>
                <a:cs typeface="Times New Roman"/>
              </a:rPr>
              <a:t> </a:t>
            </a:r>
            <a:r>
              <a:rPr lang="en-IN" sz="2000" kern="0" spc="-15" dirty="0">
                <a:latin typeface="Times New Roman"/>
                <a:cs typeface="Times New Roman"/>
              </a:rPr>
              <a:t>Soccer.</a:t>
            </a:r>
            <a:endParaRPr lang="en-IN" sz="2000" kern="0" dirty="0">
              <a:latin typeface="Times New Roman"/>
              <a:cs typeface="Times New Roman"/>
            </a:endParaRPr>
          </a:p>
        </p:txBody>
      </p:sp>
    </p:spTree>
    <p:extLst>
      <p:ext uri="{BB962C8B-B14F-4D97-AF65-F5344CB8AC3E}">
        <p14:creationId xmlns:p14="http://schemas.microsoft.com/office/powerpoint/2010/main" val="1661238602"/>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FE142B82-0517-4377-CFFD-E4B14ED5D657}"/>
              </a:ext>
            </a:extLst>
          </p:cNvPr>
          <p:cNvSpPr txBox="1"/>
          <p:nvPr/>
        </p:nvSpPr>
        <p:spPr>
          <a:xfrm>
            <a:off x="509047" y="1307698"/>
            <a:ext cx="7004116" cy="4801314"/>
          </a:xfrm>
          <a:prstGeom prst="rect">
            <a:avLst/>
          </a:prstGeom>
          <a:noFill/>
        </p:spPr>
        <p:txBody>
          <a:bodyPr wrap="square">
            <a:spAutoFit/>
          </a:bodyPr>
          <a:lstStyle/>
          <a:p>
            <a:r>
              <a:rPr lang="en-US" b="1" dirty="0"/>
              <a:t>An agent is anything that;</a:t>
            </a:r>
          </a:p>
          <a:p>
            <a:r>
              <a:rPr lang="en-US" dirty="0"/>
              <a:t>-can be viewed as perceiving its environment.</a:t>
            </a:r>
          </a:p>
          <a:p>
            <a:r>
              <a:rPr lang="en-US" dirty="0"/>
              <a:t>-through sensors.</a:t>
            </a:r>
          </a:p>
          <a:p>
            <a:r>
              <a:rPr lang="en-US" dirty="0"/>
              <a:t>- and acting upon that environment through</a:t>
            </a:r>
          </a:p>
          <a:p>
            <a:r>
              <a:rPr lang="en-US" dirty="0"/>
              <a:t>effectors (actuators).</a:t>
            </a:r>
          </a:p>
          <a:p>
            <a:endParaRPr lang="en-US" dirty="0"/>
          </a:p>
          <a:p>
            <a:r>
              <a:rPr lang="en-US" b="1" dirty="0"/>
              <a:t>A human agent has </a:t>
            </a:r>
          </a:p>
          <a:p>
            <a:r>
              <a:rPr lang="en-US" dirty="0"/>
              <a:t>-eyes, ears, and other  organs for sensors.</a:t>
            </a:r>
          </a:p>
          <a:p>
            <a:r>
              <a:rPr lang="en-US" dirty="0"/>
              <a:t>-hands, legs, mouth, and other body parts  for effectors.</a:t>
            </a:r>
          </a:p>
          <a:p>
            <a:endParaRPr lang="en-US" dirty="0"/>
          </a:p>
          <a:p>
            <a:endParaRPr lang="en-US" dirty="0"/>
          </a:p>
          <a:p>
            <a:endParaRPr lang="en-US" dirty="0"/>
          </a:p>
          <a:p>
            <a:endParaRPr lang="en-US" dirty="0"/>
          </a:p>
          <a:p>
            <a:r>
              <a:rPr lang="en-US" dirty="0"/>
              <a:t>For example;</a:t>
            </a:r>
          </a:p>
          <a:p>
            <a:r>
              <a:rPr lang="en-US" dirty="0"/>
              <a:t>A robotic agent substitutes cameras and</a:t>
            </a:r>
          </a:p>
          <a:p>
            <a:r>
              <a:rPr lang="en-US" dirty="0"/>
              <a:t>infrared range finders for the sensors.</a:t>
            </a:r>
          </a:p>
          <a:p>
            <a:r>
              <a:rPr lang="en-US" dirty="0"/>
              <a:t>various motors for the effectors.</a:t>
            </a:r>
          </a:p>
        </p:txBody>
      </p:sp>
      <p:pic>
        <p:nvPicPr>
          <p:cNvPr id="13" name="Picture 12">
            <a:extLst>
              <a:ext uri="{FF2B5EF4-FFF2-40B4-BE49-F238E27FC236}">
                <a16:creationId xmlns:a16="http://schemas.microsoft.com/office/drawing/2014/main" id="{17C458BE-AE0F-C05F-6DE2-B6717A5B1B8E}"/>
              </a:ext>
            </a:extLst>
          </p:cNvPr>
          <p:cNvPicPr>
            <a:picLocks noChangeAspect="1"/>
          </p:cNvPicPr>
          <p:nvPr/>
        </p:nvPicPr>
        <p:blipFill>
          <a:blip r:embed="rId2"/>
          <a:stretch>
            <a:fillRect/>
          </a:stretch>
        </p:blipFill>
        <p:spPr>
          <a:xfrm>
            <a:off x="6903562" y="2325260"/>
            <a:ext cx="4654560" cy="2936287"/>
          </a:xfrm>
          <a:prstGeom prst="rect">
            <a:avLst/>
          </a:prstGeom>
        </p:spPr>
      </p:pic>
    </p:spTree>
    <p:extLst>
      <p:ext uri="{BB962C8B-B14F-4D97-AF65-F5344CB8AC3E}">
        <p14:creationId xmlns:p14="http://schemas.microsoft.com/office/powerpoint/2010/main" val="281745523"/>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a:extLst>
              <a:ext uri="{FF2B5EF4-FFF2-40B4-BE49-F238E27FC236}">
                <a16:creationId xmlns:a16="http://schemas.microsoft.com/office/drawing/2014/main" id="{AC4357E4-83A4-43CB-B45F-0B93103EEFF2}"/>
              </a:ext>
            </a:extLst>
          </p:cNvPr>
          <p:cNvSpPr txBox="1"/>
          <p:nvPr/>
        </p:nvSpPr>
        <p:spPr>
          <a:xfrm>
            <a:off x="396166" y="259127"/>
            <a:ext cx="5572205" cy="494744"/>
          </a:xfrm>
          <a:prstGeom prst="rect">
            <a:avLst/>
          </a:prstGeom>
          <a:noFill/>
          <a:ln>
            <a:noFill/>
          </a:ln>
        </p:spPr>
        <p:txBody>
          <a:bodyPr tIns="91440" bIns="91440">
            <a:noAutofit/>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US" sz="3200" kern="0" spc="-1" dirty="0">
                <a:solidFill>
                  <a:srgbClr val="00A4B6"/>
                </a:solidFill>
                <a:ea typeface="Proxima Nova"/>
              </a:rPr>
              <a:t>Intelligent Agents</a:t>
            </a:r>
            <a:r>
              <a:rPr kumimoji="0" lang="en-US" sz="3200" b="0" i="0" u="none" strike="noStrike" kern="0" cap="none" spc="-1" normalizeH="0" baseline="0" noProof="0" dirty="0">
                <a:ln>
                  <a:noFill/>
                </a:ln>
                <a:solidFill>
                  <a:srgbClr val="00A4B6"/>
                </a:solidFill>
                <a:effectLst/>
                <a:uLnTx/>
                <a:uFillTx/>
                <a:ea typeface="Proxima Nova"/>
              </a:rPr>
              <a:t> in AI</a:t>
            </a:r>
          </a:p>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1" normalizeH="0" baseline="0" noProof="0" dirty="0">
                <a:ln>
                  <a:noFill/>
                </a:ln>
                <a:solidFill>
                  <a:srgbClr val="00A4B6"/>
                </a:solidFill>
                <a:effectLst/>
                <a:uLnTx/>
                <a:uFillTx/>
                <a:ea typeface="Proxima Nova"/>
              </a:rPr>
              <a:t> </a:t>
            </a:r>
            <a:endParaRPr kumimoji="0" lang="en-US" sz="3200" b="0" i="0" u="none" strike="noStrike" kern="0" cap="none" spc="-1" normalizeH="0" baseline="0" noProof="0" dirty="0">
              <a:ln>
                <a:noFill/>
              </a:ln>
              <a:solidFill>
                <a:srgbClr val="000000"/>
              </a:solidFill>
              <a:effectLst/>
              <a:uLnTx/>
              <a:uFillTx/>
            </a:endParaRPr>
          </a:p>
        </p:txBody>
      </p:sp>
      <p:sp>
        <p:nvSpPr>
          <p:cNvPr id="6" name="TextShape 2">
            <a:extLst>
              <a:ext uri="{FF2B5EF4-FFF2-40B4-BE49-F238E27FC236}">
                <a16:creationId xmlns:a16="http://schemas.microsoft.com/office/drawing/2014/main" id="{4FC6BF7D-5E5C-4306-9F4E-2AAF9AA83FF1}"/>
              </a:ext>
            </a:extLst>
          </p:cNvPr>
          <p:cNvSpPr txBox="1"/>
          <p:nvPr/>
        </p:nvSpPr>
        <p:spPr>
          <a:xfrm>
            <a:off x="396167" y="3563332"/>
            <a:ext cx="10850010" cy="3205113"/>
          </a:xfrm>
          <a:prstGeom prst="rect">
            <a:avLst/>
          </a:prstGeom>
          <a:noFill/>
          <a:ln>
            <a:noFill/>
          </a:ln>
        </p:spPr>
        <p:txBody>
          <a:bodyPr tIns="91440" bIns="91440">
            <a:normAutofit fontScale="92500" lnSpcReduction="10000"/>
          </a:bodyPr>
          <a:lstStyle/>
          <a:p>
            <a:pPr marL="342900" marR="0" lvl="0" indent="-342900" algn="just" defTabSz="914400" eaLnBrk="1" fontAlgn="auto" latinLnBrk="0" hangingPunct="1">
              <a:lnSpc>
                <a:spcPct val="115000"/>
              </a:lnSpc>
              <a:spcBef>
                <a:spcPts val="0"/>
              </a:spcBef>
              <a:spcAft>
                <a:spcPts val="0"/>
              </a:spcAft>
              <a:buClrTx/>
              <a:buSzTx/>
              <a:buFont typeface="Wingdings" panose="05000000000000000000" pitchFamily="2" charset="2"/>
              <a:buChar char="Ø"/>
              <a:tabLst/>
              <a:defRPr/>
            </a:pPr>
            <a:r>
              <a:rPr kumimoji="0" lang="en-US" sz="2000" b="0" i="0" u="none" strike="noStrike" kern="0" cap="none" spc="-1" normalizeH="0" baseline="0" noProof="0" dirty="0">
                <a:ln>
                  <a:noFill/>
                </a:ln>
                <a:solidFill>
                  <a:srgbClr val="000000"/>
                </a:solidFill>
                <a:effectLst/>
                <a:uLnTx/>
                <a:uFillTx/>
              </a:rPr>
              <a:t>Artificial intelligence is the study of rational agents to make decisions related to a person, firm, machine or software. </a:t>
            </a:r>
          </a:p>
          <a:p>
            <a:pPr marL="342900" marR="0" lvl="0" indent="-342900" algn="just" defTabSz="914400" eaLnBrk="1" fontAlgn="auto" latinLnBrk="0" hangingPunct="1">
              <a:lnSpc>
                <a:spcPct val="115000"/>
              </a:lnSpc>
              <a:spcBef>
                <a:spcPts val="0"/>
              </a:spcBef>
              <a:spcAft>
                <a:spcPts val="0"/>
              </a:spcAft>
              <a:buClrTx/>
              <a:buSzTx/>
              <a:buFont typeface="Wingdings" panose="05000000000000000000" pitchFamily="2" charset="2"/>
              <a:buChar char="Ø"/>
              <a:tabLst/>
              <a:defRPr/>
            </a:pPr>
            <a:endParaRPr kumimoji="0" lang="en-US" sz="2000" b="0" i="0" u="none" strike="noStrike" kern="0" cap="none" spc="-1" normalizeH="0" baseline="0" noProof="0" dirty="0">
              <a:ln>
                <a:noFill/>
              </a:ln>
              <a:solidFill>
                <a:srgbClr val="000000"/>
              </a:solidFill>
              <a:effectLst/>
              <a:uLnTx/>
              <a:uFillTx/>
            </a:endParaRPr>
          </a:p>
          <a:p>
            <a:pPr marL="342900" marR="0" lvl="0" indent="-342900" algn="just" defTabSz="914400" eaLnBrk="1" fontAlgn="auto" latinLnBrk="0" hangingPunct="1">
              <a:lnSpc>
                <a:spcPct val="115000"/>
              </a:lnSpc>
              <a:spcBef>
                <a:spcPts val="0"/>
              </a:spcBef>
              <a:spcAft>
                <a:spcPts val="0"/>
              </a:spcAft>
              <a:buClrTx/>
              <a:buSzTx/>
              <a:buFont typeface="Wingdings" panose="05000000000000000000" pitchFamily="2" charset="2"/>
              <a:buChar char="Ø"/>
              <a:tabLst/>
              <a:defRPr/>
            </a:pPr>
            <a:r>
              <a:rPr kumimoji="0" lang="en-US" sz="2000" b="0" i="0" u="none" strike="noStrike" kern="0" cap="none" spc="-1" normalizeH="0" baseline="0" noProof="0" dirty="0">
                <a:ln>
                  <a:noFill/>
                </a:ln>
                <a:solidFill>
                  <a:srgbClr val="000000"/>
                </a:solidFill>
                <a:effectLst/>
                <a:uLnTx/>
                <a:uFillTx/>
              </a:rPr>
              <a:t>Considering the past and present perceptual inputs of an agent at a particular instant, AI carries out a task with the best outcome possible.</a:t>
            </a:r>
          </a:p>
          <a:p>
            <a:pPr marL="342900" marR="0" lvl="0" indent="-342900" algn="just" defTabSz="914400" eaLnBrk="1" fontAlgn="auto" latinLnBrk="0" hangingPunct="1">
              <a:lnSpc>
                <a:spcPct val="115000"/>
              </a:lnSpc>
              <a:spcBef>
                <a:spcPts val="0"/>
              </a:spcBef>
              <a:spcAft>
                <a:spcPts val="0"/>
              </a:spcAft>
              <a:buClrTx/>
              <a:buSzTx/>
              <a:buFont typeface="Wingdings" panose="05000000000000000000" pitchFamily="2" charset="2"/>
              <a:buChar char="Ø"/>
              <a:tabLst/>
              <a:defRPr/>
            </a:pPr>
            <a:endParaRPr lang="en-US" sz="2000" kern="0" spc="-1" dirty="0">
              <a:solidFill>
                <a:srgbClr val="000000"/>
              </a:solidFill>
            </a:endParaRPr>
          </a:p>
          <a:p>
            <a:pPr marL="342900" marR="0" lvl="0" indent="-342900" algn="just" defTabSz="914400" eaLnBrk="1" fontAlgn="auto" latinLnBrk="0" hangingPunct="1">
              <a:lnSpc>
                <a:spcPct val="115000"/>
              </a:lnSpc>
              <a:spcBef>
                <a:spcPts val="0"/>
              </a:spcBef>
              <a:spcAft>
                <a:spcPts val="0"/>
              </a:spcAft>
              <a:buClrTx/>
              <a:buSzTx/>
              <a:buFont typeface="Wingdings" panose="05000000000000000000" pitchFamily="2" charset="2"/>
              <a:buChar char="Ø"/>
              <a:tabLst/>
              <a:defRPr/>
            </a:pPr>
            <a:r>
              <a:rPr kumimoji="0" lang="en-US" sz="2000" b="0" i="0" u="none" strike="noStrike" kern="0" cap="none" spc="-1" normalizeH="0" baseline="0" noProof="0" dirty="0">
                <a:ln>
                  <a:noFill/>
                </a:ln>
                <a:solidFill>
                  <a:srgbClr val="000000"/>
                </a:solidFill>
                <a:effectLst/>
                <a:uLnTx/>
                <a:uFillTx/>
              </a:rPr>
              <a:t> AI system comprises of agent and its environment.</a:t>
            </a:r>
          </a:p>
          <a:p>
            <a:pPr marL="342900" marR="0" lvl="0" indent="-342900" algn="just" defTabSz="914400" eaLnBrk="1" fontAlgn="auto" latinLnBrk="0" hangingPunct="1">
              <a:lnSpc>
                <a:spcPct val="115000"/>
              </a:lnSpc>
              <a:spcBef>
                <a:spcPts val="0"/>
              </a:spcBef>
              <a:spcAft>
                <a:spcPts val="0"/>
              </a:spcAft>
              <a:buClrTx/>
              <a:buSzTx/>
              <a:buFont typeface="Wingdings" panose="05000000000000000000" pitchFamily="2" charset="2"/>
              <a:buChar char="Ø"/>
              <a:tabLst/>
              <a:defRPr/>
            </a:pPr>
            <a:r>
              <a:rPr kumimoji="0" lang="en-US" sz="2000" b="1" i="0" u="none" strike="noStrike" kern="0" cap="none" spc="-1" normalizeH="0" baseline="0" noProof="0" dirty="0">
                <a:ln>
                  <a:noFill/>
                </a:ln>
                <a:solidFill>
                  <a:srgbClr val="000000"/>
                </a:solidFill>
                <a:effectLst/>
                <a:uLnTx/>
                <a:uFillTx/>
              </a:rPr>
              <a:t>Fundamentally, an AI agent is a computer program capable of performing tasks autonomously by making decisions based on its environment, inputs, and predefined goals. </a:t>
            </a:r>
          </a:p>
        </p:txBody>
      </p:sp>
      <p:pic>
        <p:nvPicPr>
          <p:cNvPr id="3" name="Picture 2">
            <a:extLst>
              <a:ext uri="{FF2B5EF4-FFF2-40B4-BE49-F238E27FC236}">
                <a16:creationId xmlns:a16="http://schemas.microsoft.com/office/drawing/2014/main" id="{921B80EE-6BA5-0EC0-35F4-518AA736432B}"/>
              </a:ext>
            </a:extLst>
          </p:cNvPr>
          <p:cNvPicPr>
            <a:picLocks noChangeAspect="1"/>
          </p:cNvPicPr>
          <p:nvPr/>
        </p:nvPicPr>
        <p:blipFill>
          <a:blip r:embed="rId2"/>
          <a:stretch>
            <a:fillRect/>
          </a:stretch>
        </p:blipFill>
        <p:spPr>
          <a:xfrm>
            <a:off x="1932127" y="1112500"/>
            <a:ext cx="8072487" cy="2450832"/>
          </a:xfrm>
          <a:prstGeom prst="rect">
            <a:avLst/>
          </a:prstGeom>
        </p:spPr>
      </p:pic>
    </p:spTree>
    <p:extLst>
      <p:ext uri="{BB962C8B-B14F-4D97-AF65-F5344CB8AC3E}">
        <p14:creationId xmlns:p14="http://schemas.microsoft.com/office/powerpoint/2010/main" val="3321332438"/>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1">
            <a:extLst>
              <a:ext uri="{FF2B5EF4-FFF2-40B4-BE49-F238E27FC236}">
                <a16:creationId xmlns:a16="http://schemas.microsoft.com/office/drawing/2014/main" id="{0D49AADB-1251-407D-861A-9799D37FA0E9}"/>
              </a:ext>
            </a:extLst>
          </p:cNvPr>
          <p:cNvSpPr txBox="1"/>
          <p:nvPr/>
        </p:nvSpPr>
        <p:spPr>
          <a:xfrm>
            <a:off x="325828" y="186342"/>
            <a:ext cx="8520120" cy="683438"/>
          </a:xfrm>
          <a:prstGeom prst="rect">
            <a:avLst/>
          </a:prstGeom>
          <a:noFill/>
          <a:ln>
            <a:noFill/>
          </a:ln>
        </p:spPr>
        <p:txBody>
          <a:bodyPr tIns="91440" bIns="91440">
            <a:normAutofit fontScale="47500" lnSpcReduction="20000"/>
          </a:bodyPr>
          <a:lstStyle/>
          <a:p>
            <a:pPr algn="just">
              <a:lnSpc>
                <a:spcPct val="100000"/>
              </a:lnSpc>
            </a:pPr>
            <a:r>
              <a:rPr lang="en-US" sz="6000" spc="-1" dirty="0">
                <a:solidFill>
                  <a:srgbClr val="00A4B6"/>
                </a:solidFill>
                <a:latin typeface="Proxima Nova"/>
                <a:ea typeface="Proxima Nova"/>
              </a:rPr>
              <a:t>Unit-1   Introduction to AI</a:t>
            </a:r>
          </a:p>
          <a:p>
            <a:pPr algn="just">
              <a:lnSpc>
                <a:spcPct val="100000"/>
              </a:lnSpc>
            </a:pPr>
            <a:r>
              <a:rPr lang="en-US" sz="2300" b="0" strike="noStrike" spc="-1" dirty="0">
                <a:solidFill>
                  <a:srgbClr val="00A4B6"/>
                </a:solidFill>
                <a:latin typeface="Proxima Nova"/>
                <a:ea typeface="Proxima Nova"/>
              </a:rPr>
              <a:t> </a:t>
            </a:r>
            <a:endParaRPr lang="en-US" sz="2300" b="0" strike="noStrike" spc="-1" dirty="0">
              <a:solidFill>
                <a:srgbClr val="000000"/>
              </a:solidFill>
              <a:latin typeface="Arial"/>
            </a:endParaRPr>
          </a:p>
        </p:txBody>
      </p:sp>
      <p:sp>
        <p:nvSpPr>
          <p:cNvPr id="5" name="TextShape 2">
            <a:extLst>
              <a:ext uri="{FF2B5EF4-FFF2-40B4-BE49-F238E27FC236}">
                <a16:creationId xmlns:a16="http://schemas.microsoft.com/office/drawing/2014/main" id="{55AE15E2-D594-4BE4-A2E4-CCA68187BE91}"/>
              </a:ext>
            </a:extLst>
          </p:cNvPr>
          <p:cNvSpPr txBox="1"/>
          <p:nvPr/>
        </p:nvSpPr>
        <p:spPr>
          <a:xfrm>
            <a:off x="438370" y="1363500"/>
            <a:ext cx="9437150" cy="4938826"/>
          </a:xfrm>
          <a:prstGeom prst="rect">
            <a:avLst/>
          </a:prstGeom>
          <a:noFill/>
          <a:ln>
            <a:noFill/>
          </a:ln>
        </p:spPr>
        <p:txBody>
          <a:bodyPr tIns="91440" bIns="91440">
            <a:normAutofit/>
          </a:bodyPr>
          <a:lstStyle/>
          <a:p>
            <a:pPr algn="just">
              <a:lnSpc>
                <a:spcPct val="115000"/>
              </a:lnSpc>
            </a:pPr>
            <a:r>
              <a:rPr lang="en-US" sz="2800" b="0" strike="noStrike" spc="-1" dirty="0">
                <a:solidFill>
                  <a:srgbClr val="000000"/>
                </a:solidFill>
                <a:latin typeface="Arial"/>
              </a:rPr>
              <a:t>Outlines:</a:t>
            </a:r>
          </a:p>
          <a:p>
            <a:pPr algn="just">
              <a:lnSpc>
                <a:spcPct val="115000"/>
              </a:lnSpc>
            </a:pPr>
            <a:endParaRPr lang="en-US" sz="2800" b="0" strike="noStrike" spc="-1" dirty="0">
              <a:solidFill>
                <a:srgbClr val="000000"/>
              </a:solidFill>
              <a:latin typeface="Arial"/>
            </a:endParaRPr>
          </a:p>
          <a:p>
            <a:pPr marL="342900" indent="-342900">
              <a:buFont typeface="Arial" panose="020B0604020202020204" pitchFamily="34" charset="0"/>
              <a:buChar char="•"/>
            </a:pPr>
            <a:r>
              <a:rPr lang="en-IN" sz="2800" dirty="0">
                <a:latin typeface="CastleT" panose="020E0602050706020204" pitchFamily="34" charset="0"/>
              </a:rPr>
              <a:t>Introduction to AI.</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The AI Problems.</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AI techniques.</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Task Domains of AI.</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Level of AI Model.</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Criteria of Success.</a:t>
            </a:r>
          </a:p>
          <a:p>
            <a:pPr marL="342900" indent="-342900">
              <a:buFont typeface="Arial" panose="020B0604020202020204" pitchFamily="34" charset="0"/>
              <a:buChar char="•"/>
            </a:pPr>
            <a:r>
              <a:rPr lang="en-IN" sz="2800" dirty="0">
                <a:solidFill>
                  <a:srgbClr val="0098A3"/>
                </a:solidFill>
                <a:latin typeface="CastleT" panose="020E0602050706020204" pitchFamily="34" charset="0"/>
              </a:rPr>
              <a:t>Applications of AI.</a:t>
            </a:r>
          </a:p>
          <a:p>
            <a:pPr marL="342900" indent="-342900">
              <a:buFont typeface="Arial" panose="020B0604020202020204" pitchFamily="34" charset="0"/>
              <a:buChar char="•"/>
            </a:pPr>
            <a:endParaRPr lang="en-IN" sz="2800" dirty="0">
              <a:solidFill>
                <a:srgbClr val="0098A3"/>
              </a:solidFill>
              <a:latin typeface="CastleT" panose="020E0602050706020204" pitchFamily="34" charset="0"/>
            </a:endParaRPr>
          </a:p>
        </p:txBody>
      </p:sp>
    </p:spTree>
    <p:extLst>
      <p:ext uri="{BB962C8B-B14F-4D97-AF65-F5344CB8AC3E}">
        <p14:creationId xmlns:p14="http://schemas.microsoft.com/office/powerpoint/2010/main" val="3463615595"/>
      </p:ext>
    </p:extLst>
  </p:cSld>
  <p:clrMapOvr>
    <a:masterClrMapping/>
  </p:clrMapOvr>
  <mc:AlternateContent xmlns:mc="http://schemas.openxmlformats.org/markup-compatibility/2006" xmlns:p14="http://schemas.microsoft.com/office/powerpoint/2010/main">
    <mc:Choice Requires="p14">
      <p:transition spd="slow" p14:dur="2000" advTm="3881"/>
    </mc:Choice>
    <mc:Fallback xmlns="">
      <p:transition spd="slow" advTm="3881"/>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a:extLst>
              <a:ext uri="{FF2B5EF4-FFF2-40B4-BE49-F238E27FC236}">
                <a16:creationId xmlns:a16="http://schemas.microsoft.com/office/drawing/2014/main" id="{AC4357E4-83A4-43CB-B45F-0B93103EEFF2}"/>
              </a:ext>
            </a:extLst>
          </p:cNvPr>
          <p:cNvSpPr txBox="1"/>
          <p:nvPr/>
        </p:nvSpPr>
        <p:spPr>
          <a:xfrm>
            <a:off x="396166" y="244137"/>
            <a:ext cx="5572205" cy="494744"/>
          </a:xfrm>
          <a:prstGeom prst="rect">
            <a:avLst/>
          </a:prstGeom>
          <a:noFill/>
          <a:ln>
            <a:noFill/>
          </a:ln>
        </p:spPr>
        <p:txBody>
          <a:bodyPr tIns="91440" bIns="91440">
            <a:noAutofit/>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US" sz="3200" kern="0" spc="-1" dirty="0">
                <a:solidFill>
                  <a:srgbClr val="00A4B6"/>
                </a:solidFill>
                <a:ea typeface="Proxima Nova"/>
              </a:rPr>
              <a:t>What is AI Agent?</a:t>
            </a:r>
            <a:r>
              <a:rPr kumimoji="0" lang="en-US" sz="3200" b="0" i="0" u="none" strike="noStrike" kern="0" cap="none" spc="-1" normalizeH="0" baseline="0" noProof="0" dirty="0">
                <a:ln>
                  <a:noFill/>
                </a:ln>
                <a:solidFill>
                  <a:srgbClr val="00A4B6"/>
                </a:solidFill>
                <a:effectLst/>
                <a:uLnTx/>
                <a:uFillTx/>
                <a:ea typeface="Proxima Nova"/>
              </a:rPr>
              <a:t> </a:t>
            </a:r>
            <a:endParaRPr kumimoji="0" lang="en-US" sz="3200" b="0" i="0" u="none" strike="noStrike" kern="0" cap="none" spc="-1" normalizeH="0" baseline="0" noProof="0" dirty="0">
              <a:ln>
                <a:noFill/>
              </a:ln>
              <a:solidFill>
                <a:srgbClr val="000000"/>
              </a:solidFill>
              <a:effectLst/>
              <a:uLnTx/>
              <a:uFillTx/>
            </a:endParaRPr>
          </a:p>
        </p:txBody>
      </p:sp>
      <p:sp>
        <p:nvSpPr>
          <p:cNvPr id="6" name="TextShape 2">
            <a:extLst>
              <a:ext uri="{FF2B5EF4-FFF2-40B4-BE49-F238E27FC236}">
                <a16:creationId xmlns:a16="http://schemas.microsoft.com/office/drawing/2014/main" id="{4FC6BF7D-5E5C-4306-9F4E-2AAF9AA83FF1}"/>
              </a:ext>
            </a:extLst>
          </p:cNvPr>
          <p:cNvSpPr txBox="1"/>
          <p:nvPr/>
        </p:nvSpPr>
        <p:spPr>
          <a:xfrm>
            <a:off x="270474" y="1206631"/>
            <a:ext cx="11239653" cy="4814739"/>
          </a:xfrm>
          <a:prstGeom prst="rect">
            <a:avLst/>
          </a:prstGeom>
          <a:noFill/>
          <a:ln>
            <a:noFill/>
          </a:ln>
        </p:spPr>
        <p:txBody>
          <a:bodyPr tIns="91440" bIns="91440">
            <a:normAutofit/>
          </a:bodyPr>
          <a:lstStyle/>
          <a:p>
            <a:pPr marL="342900" marR="0" lvl="0" indent="-342900" algn="just" defTabSz="914400" eaLnBrk="1" fontAlgn="auto" latinLnBrk="0" hangingPunct="1">
              <a:lnSpc>
                <a:spcPct val="115000"/>
              </a:lnSpc>
              <a:spcBef>
                <a:spcPts val="0"/>
              </a:spcBef>
              <a:spcAft>
                <a:spcPts val="0"/>
              </a:spcAft>
              <a:buClrTx/>
              <a:buSzTx/>
              <a:buFont typeface="Wingdings" panose="05000000000000000000" pitchFamily="2" charset="2"/>
              <a:buChar char="Ø"/>
              <a:tabLst/>
              <a:defRPr/>
            </a:pPr>
            <a:r>
              <a:rPr kumimoji="0" lang="en-US" sz="2000" b="0" i="0" u="none" strike="noStrike" kern="0" cap="none" spc="-1" normalizeH="0" baseline="0" noProof="0" dirty="0">
                <a:ln>
                  <a:noFill/>
                </a:ln>
                <a:solidFill>
                  <a:srgbClr val="000000"/>
                </a:solidFill>
                <a:effectLst/>
                <a:uLnTx/>
                <a:uFillTx/>
              </a:rPr>
              <a:t>Agents in AI are software programs that act autonomously to perform tasks or make decisions on behalf of users. </a:t>
            </a:r>
          </a:p>
          <a:p>
            <a:pPr marL="342900" marR="0" lvl="0" indent="-342900" algn="just" defTabSz="914400" eaLnBrk="1" fontAlgn="auto" latinLnBrk="0" hangingPunct="1">
              <a:lnSpc>
                <a:spcPct val="115000"/>
              </a:lnSpc>
              <a:spcBef>
                <a:spcPts val="0"/>
              </a:spcBef>
              <a:spcAft>
                <a:spcPts val="0"/>
              </a:spcAft>
              <a:buClrTx/>
              <a:buSzTx/>
              <a:buFont typeface="Wingdings" panose="05000000000000000000" pitchFamily="2" charset="2"/>
              <a:buChar char="Ø"/>
              <a:tabLst/>
              <a:defRPr/>
            </a:pPr>
            <a:r>
              <a:rPr kumimoji="0" lang="en-US" sz="2000" b="0" i="0" u="none" strike="noStrike" kern="0" cap="none" spc="-1" normalizeH="0" baseline="0" noProof="0" dirty="0">
                <a:ln>
                  <a:noFill/>
                </a:ln>
                <a:solidFill>
                  <a:srgbClr val="000000"/>
                </a:solidFill>
                <a:effectLst/>
                <a:uLnTx/>
                <a:uFillTx/>
              </a:rPr>
              <a:t>These intelligent agents can gather information, analyze data, and interact with their environment to achieve specific goals. </a:t>
            </a:r>
          </a:p>
          <a:p>
            <a:pPr marL="342900" marR="0" lvl="0" indent="-342900" algn="just" defTabSz="914400" eaLnBrk="1" fontAlgn="auto" latinLnBrk="0" hangingPunct="1">
              <a:lnSpc>
                <a:spcPct val="115000"/>
              </a:lnSpc>
              <a:spcBef>
                <a:spcPts val="0"/>
              </a:spcBef>
              <a:spcAft>
                <a:spcPts val="0"/>
              </a:spcAft>
              <a:buClrTx/>
              <a:buSzTx/>
              <a:buFont typeface="Wingdings" panose="05000000000000000000" pitchFamily="2" charset="2"/>
              <a:buChar char="Ø"/>
              <a:tabLst/>
              <a:defRPr/>
            </a:pPr>
            <a:r>
              <a:rPr kumimoji="0" lang="en-US" sz="2000" b="0" i="0" u="none" strike="noStrike" kern="0" cap="none" spc="-1" normalizeH="0" baseline="0" noProof="0" dirty="0">
                <a:ln>
                  <a:noFill/>
                </a:ln>
                <a:solidFill>
                  <a:srgbClr val="000000"/>
                </a:solidFill>
                <a:effectLst/>
                <a:uLnTx/>
                <a:uFillTx/>
              </a:rPr>
              <a:t>They are designed to mimic human behavior and are used in various applications such as virtual assistants, chatbots, and recommendation systems.</a:t>
            </a:r>
            <a:endParaRPr kumimoji="0" lang="en-US" sz="2000" b="1" i="0" u="none" strike="noStrike" kern="0" cap="none" spc="-1" normalizeH="0" baseline="0" noProof="0" dirty="0">
              <a:ln>
                <a:noFill/>
              </a:ln>
              <a:solidFill>
                <a:srgbClr val="000000"/>
              </a:solidFill>
              <a:effectLst/>
              <a:uLnTx/>
              <a:uFillTx/>
            </a:endParaRPr>
          </a:p>
        </p:txBody>
      </p:sp>
      <p:pic>
        <p:nvPicPr>
          <p:cNvPr id="3" name="Picture 2">
            <a:extLst>
              <a:ext uri="{FF2B5EF4-FFF2-40B4-BE49-F238E27FC236}">
                <a16:creationId xmlns:a16="http://schemas.microsoft.com/office/drawing/2014/main" id="{921B80EE-6BA5-0EC0-35F4-518AA736432B}"/>
              </a:ext>
            </a:extLst>
          </p:cNvPr>
          <p:cNvPicPr>
            <a:picLocks noChangeAspect="1"/>
          </p:cNvPicPr>
          <p:nvPr/>
        </p:nvPicPr>
        <p:blipFill>
          <a:blip r:embed="rId2"/>
          <a:stretch>
            <a:fillRect/>
          </a:stretch>
        </p:blipFill>
        <p:spPr>
          <a:xfrm>
            <a:off x="3157484" y="3542093"/>
            <a:ext cx="5621774" cy="2932037"/>
          </a:xfrm>
          <a:prstGeom prst="rect">
            <a:avLst/>
          </a:prstGeom>
        </p:spPr>
      </p:pic>
    </p:spTree>
    <p:extLst>
      <p:ext uri="{BB962C8B-B14F-4D97-AF65-F5344CB8AC3E}">
        <p14:creationId xmlns:p14="http://schemas.microsoft.com/office/powerpoint/2010/main" val="1617470418"/>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7760" y="221967"/>
            <a:ext cx="9986755" cy="518091"/>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3200" dirty="0"/>
              <a:t>1.</a:t>
            </a:r>
            <a:r>
              <a:rPr sz="3200" spc="10" dirty="0"/>
              <a:t>1</a:t>
            </a:r>
            <a:r>
              <a:rPr sz="3200" dirty="0"/>
              <a:t>.</a:t>
            </a:r>
            <a:r>
              <a:rPr sz="3200" spc="-20" dirty="0"/>
              <a:t> </a:t>
            </a:r>
            <a:r>
              <a:rPr sz="3200" dirty="0"/>
              <a:t>Com</a:t>
            </a:r>
            <a:r>
              <a:rPr sz="3200" spc="5" dirty="0"/>
              <a:t>p</a:t>
            </a:r>
            <a:r>
              <a:rPr sz="3200" dirty="0"/>
              <a:t>one</a:t>
            </a:r>
            <a:r>
              <a:rPr sz="3200" spc="5" dirty="0"/>
              <a:t>n</a:t>
            </a:r>
            <a:r>
              <a:rPr sz="3200" spc="-20" dirty="0"/>
              <a:t>t</a:t>
            </a:r>
            <a:r>
              <a:rPr sz="3200" dirty="0"/>
              <a:t>s</a:t>
            </a:r>
            <a:r>
              <a:rPr sz="3200" spc="-35" dirty="0"/>
              <a:t> </a:t>
            </a:r>
            <a:r>
              <a:rPr sz="3200" dirty="0"/>
              <a:t>of an</a:t>
            </a:r>
            <a:r>
              <a:rPr sz="3200" spc="-180" dirty="0"/>
              <a:t> </a:t>
            </a:r>
            <a:r>
              <a:rPr sz="3200" spc="-5" dirty="0"/>
              <a:t>A</a:t>
            </a:r>
            <a:r>
              <a:rPr sz="3200" dirty="0"/>
              <a:t>I </a:t>
            </a:r>
            <a:r>
              <a:rPr sz="3200" spc="-15" dirty="0"/>
              <a:t>S</a:t>
            </a:r>
            <a:r>
              <a:rPr sz="3200" dirty="0"/>
              <a:t>yst</a:t>
            </a:r>
            <a:r>
              <a:rPr sz="3200" spc="5" dirty="0"/>
              <a:t>e</a:t>
            </a:r>
            <a:r>
              <a:rPr sz="3200" dirty="0"/>
              <a:t>m</a:t>
            </a:r>
            <a:r>
              <a:rPr sz="3200" spc="-20" dirty="0"/>
              <a:t> </a:t>
            </a:r>
            <a:r>
              <a:rPr sz="3200" dirty="0"/>
              <a:t>(Int</a:t>
            </a:r>
            <a:r>
              <a:rPr sz="3200" spc="5" dirty="0"/>
              <a:t>e</a:t>
            </a:r>
            <a:r>
              <a:rPr sz="3200" dirty="0"/>
              <a:t>lligent</a:t>
            </a:r>
            <a:r>
              <a:rPr sz="3200" spc="-220" dirty="0"/>
              <a:t> </a:t>
            </a:r>
            <a:r>
              <a:rPr sz="3200" spc="-5" dirty="0"/>
              <a:t>Ag</a:t>
            </a:r>
            <a:r>
              <a:rPr sz="3200" spc="5" dirty="0"/>
              <a:t>e</a:t>
            </a:r>
            <a:r>
              <a:rPr sz="3200" dirty="0"/>
              <a:t>nt)</a:t>
            </a:r>
          </a:p>
        </p:txBody>
      </p:sp>
      <p:sp>
        <p:nvSpPr>
          <p:cNvPr id="3" name="object 3"/>
          <p:cNvSpPr txBox="1"/>
          <p:nvPr/>
        </p:nvSpPr>
        <p:spPr>
          <a:xfrm>
            <a:off x="405353" y="694373"/>
            <a:ext cx="11133055" cy="5469254"/>
          </a:xfrm>
          <a:prstGeom prst="rect">
            <a:avLst/>
          </a:prstGeom>
        </p:spPr>
        <p:txBody>
          <a:bodyPr vert="horz" wrap="square" lIns="0" tIns="12700" rIns="0" bIns="0" rtlCol="0">
            <a:spAutoFit/>
          </a:bodyPr>
          <a:lstStyle/>
          <a:p>
            <a:pPr marL="12700" marR="3503929">
              <a:lnSpc>
                <a:spcPct val="120000"/>
              </a:lnSpc>
              <a:spcBef>
                <a:spcPts val="100"/>
              </a:spcBef>
              <a:buFont typeface="Wingdings"/>
              <a:buChar char=""/>
              <a:tabLst>
                <a:tab pos="354965" algn="l"/>
                <a:tab pos="355600" algn="l"/>
              </a:tabLst>
            </a:pPr>
            <a:endParaRPr lang="en-IN" sz="2000" dirty="0">
              <a:latin typeface="Times New Roman"/>
              <a:cs typeface="Times New Roman"/>
            </a:endParaRPr>
          </a:p>
          <a:p>
            <a:pPr marL="12700" marR="3503929">
              <a:lnSpc>
                <a:spcPct val="120000"/>
              </a:lnSpc>
              <a:spcBef>
                <a:spcPts val="100"/>
              </a:spcBef>
              <a:buFont typeface="Wingdings"/>
              <a:buChar char=""/>
              <a:tabLst>
                <a:tab pos="354965" algn="l"/>
                <a:tab pos="355600" algn="l"/>
              </a:tabLst>
            </a:pPr>
            <a:r>
              <a:rPr sz="2000" dirty="0">
                <a:latin typeface="Times New Roman"/>
                <a:cs typeface="Times New Roman"/>
              </a:rPr>
              <a:t>An </a:t>
            </a:r>
            <a:r>
              <a:rPr sz="2000" dirty="0">
                <a:solidFill>
                  <a:srgbClr val="FF0000"/>
                </a:solidFill>
                <a:latin typeface="Times New Roman"/>
                <a:cs typeface="Times New Roman"/>
              </a:rPr>
              <a:t>agent </a:t>
            </a:r>
            <a:r>
              <a:rPr sz="2000" dirty="0">
                <a:solidFill>
                  <a:srgbClr val="00AFEF"/>
                </a:solidFill>
                <a:latin typeface="Times New Roman"/>
                <a:cs typeface="Times New Roman"/>
              </a:rPr>
              <a:t>perceives </a:t>
            </a:r>
            <a:r>
              <a:rPr sz="2000" spc="-5" dirty="0">
                <a:latin typeface="Times New Roman"/>
                <a:cs typeface="Times New Roman"/>
              </a:rPr>
              <a:t>its </a:t>
            </a:r>
            <a:r>
              <a:rPr sz="2000" dirty="0">
                <a:latin typeface="Times New Roman"/>
                <a:cs typeface="Times New Roman"/>
              </a:rPr>
              <a:t>environment </a:t>
            </a:r>
            <a:r>
              <a:rPr sz="2000" spc="5" dirty="0">
                <a:latin typeface="Times New Roman"/>
                <a:cs typeface="Times New Roman"/>
              </a:rPr>
              <a:t> </a:t>
            </a:r>
            <a:r>
              <a:rPr sz="2000" dirty="0">
                <a:latin typeface="Times New Roman"/>
                <a:cs typeface="Times New Roman"/>
              </a:rPr>
              <a:t>through</a:t>
            </a:r>
            <a:r>
              <a:rPr sz="2000" spc="-45" dirty="0">
                <a:latin typeface="Times New Roman"/>
                <a:cs typeface="Times New Roman"/>
              </a:rPr>
              <a:t> </a:t>
            </a:r>
            <a:r>
              <a:rPr sz="2000" spc="-5" dirty="0">
                <a:solidFill>
                  <a:srgbClr val="00AF50"/>
                </a:solidFill>
                <a:latin typeface="Times New Roman"/>
                <a:cs typeface="Times New Roman"/>
              </a:rPr>
              <a:t>sensors</a:t>
            </a:r>
            <a:r>
              <a:rPr sz="2000" spc="-25" dirty="0">
                <a:solidFill>
                  <a:srgbClr val="00AF50"/>
                </a:solidFill>
                <a:latin typeface="Times New Roman"/>
                <a:cs typeface="Times New Roman"/>
              </a:rPr>
              <a:t> </a:t>
            </a:r>
            <a:r>
              <a:rPr sz="2000" dirty="0">
                <a:latin typeface="Times New Roman"/>
                <a:cs typeface="Times New Roman"/>
              </a:rPr>
              <a:t>and</a:t>
            </a:r>
            <a:r>
              <a:rPr sz="2000" spc="-20" dirty="0">
                <a:latin typeface="Times New Roman"/>
                <a:cs typeface="Times New Roman"/>
              </a:rPr>
              <a:t> </a:t>
            </a:r>
            <a:r>
              <a:rPr sz="2000" spc="-5" dirty="0">
                <a:solidFill>
                  <a:srgbClr val="00AFEF"/>
                </a:solidFill>
                <a:latin typeface="Times New Roman"/>
                <a:cs typeface="Times New Roman"/>
              </a:rPr>
              <a:t>acts</a:t>
            </a:r>
            <a:r>
              <a:rPr sz="2000" spc="-10" dirty="0">
                <a:solidFill>
                  <a:srgbClr val="00AFEF"/>
                </a:solidFill>
                <a:latin typeface="Times New Roman"/>
                <a:cs typeface="Times New Roman"/>
              </a:rPr>
              <a:t> </a:t>
            </a:r>
            <a:r>
              <a:rPr sz="2000" dirty="0">
                <a:latin typeface="Times New Roman"/>
                <a:cs typeface="Times New Roman"/>
              </a:rPr>
              <a:t>on</a:t>
            </a:r>
            <a:r>
              <a:rPr sz="2000" spc="-15" dirty="0">
                <a:latin typeface="Times New Roman"/>
                <a:cs typeface="Times New Roman"/>
              </a:rPr>
              <a:t> </a:t>
            </a:r>
            <a:r>
              <a:rPr sz="2000" dirty="0">
                <a:latin typeface="Times New Roman"/>
                <a:cs typeface="Times New Roman"/>
              </a:rPr>
              <a:t>the</a:t>
            </a:r>
            <a:r>
              <a:rPr sz="2000" spc="-10" dirty="0">
                <a:latin typeface="Times New Roman"/>
                <a:cs typeface="Times New Roman"/>
              </a:rPr>
              <a:t> </a:t>
            </a:r>
            <a:r>
              <a:rPr sz="2000" dirty="0">
                <a:latin typeface="Times New Roman"/>
                <a:cs typeface="Times New Roman"/>
              </a:rPr>
              <a:t>environment</a:t>
            </a:r>
          </a:p>
          <a:p>
            <a:pPr marL="355600"/>
            <a:r>
              <a:rPr sz="2000" dirty="0">
                <a:latin typeface="Times New Roman"/>
                <a:cs typeface="Times New Roman"/>
              </a:rPr>
              <a:t>through</a:t>
            </a:r>
            <a:r>
              <a:rPr sz="2000" spc="-70" dirty="0">
                <a:latin typeface="Times New Roman"/>
                <a:cs typeface="Times New Roman"/>
              </a:rPr>
              <a:t> </a:t>
            </a:r>
            <a:r>
              <a:rPr sz="2000" dirty="0">
                <a:solidFill>
                  <a:srgbClr val="00AF50"/>
                </a:solidFill>
                <a:latin typeface="Times New Roman"/>
                <a:cs typeface="Times New Roman"/>
              </a:rPr>
              <a:t>actuators</a:t>
            </a:r>
            <a:r>
              <a:rPr sz="2000" dirty="0">
                <a:latin typeface="Times New Roman"/>
                <a:cs typeface="Times New Roman"/>
              </a:rPr>
              <a:t>.</a:t>
            </a:r>
          </a:p>
          <a:p>
            <a:pPr>
              <a:spcBef>
                <a:spcPts val="25"/>
              </a:spcBef>
            </a:pPr>
            <a:endParaRPr sz="2900" dirty="0">
              <a:latin typeface="Times New Roman"/>
              <a:cs typeface="Times New Roman"/>
            </a:endParaRPr>
          </a:p>
          <a:p>
            <a:pPr marL="355600" marR="3355340" indent="-342900">
              <a:buFont typeface="Wingdings"/>
              <a:buChar char=""/>
              <a:tabLst>
                <a:tab pos="354965" algn="l"/>
                <a:tab pos="355600" algn="l"/>
              </a:tabLst>
            </a:pPr>
            <a:r>
              <a:rPr sz="2000" spc="-5" dirty="0">
                <a:solidFill>
                  <a:srgbClr val="00AF50"/>
                </a:solidFill>
                <a:latin typeface="Times New Roman"/>
                <a:cs typeface="Times New Roman"/>
              </a:rPr>
              <a:t>Human:</a:t>
            </a:r>
            <a:r>
              <a:rPr sz="2000" spc="484" dirty="0">
                <a:solidFill>
                  <a:srgbClr val="00AF50"/>
                </a:solidFill>
                <a:latin typeface="Times New Roman"/>
                <a:cs typeface="Times New Roman"/>
              </a:rPr>
              <a:t> </a:t>
            </a:r>
            <a:r>
              <a:rPr sz="2000" dirty="0">
                <a:latin typeface="Times New Roman"/>
                <a:cs typeface="Times New Roman"/>
              </a:rPr>
              <a:t>(sensors)</a:t>
            </a:r>
            <a:r>
              <a:rPr sz="2000" spc="-50" dirty="0">
                <a:latin typeface="Times New Roman"/>
                <a:cs typeface="Times New Roman"/>
              </a:rPr>
              <a:t> </a:t>
            </a:r>
            <a:r>
              <a:rPr sz="2000" dirty="0">
                <a:latin typeface="Times New Roman"/>
                <a:cs typeface="Times New Roman"/>
              </a:rPr>
              <a:t>are</a:t>
            </a:r>
            <a:r>
              <a:rPr sz="2000" spc="-5" dirty="0">
                <a:latin typeface="Times New Roman"/>
                <a:cs typeface="Times New Roman"/>
              </a:rPr>
              <a:t> eyes,</a:t>
            </a:r>
            <a:r>
              <a:rPr sz="2000" dirty="0">
                <a:latin typeface="Times New Roman"/>
                <a:cs typeface="Times New Roman"/>
              </a:rPr>
              <a:t> ears,</a:t>
            </a:r>
            <a:r>
              <a:rPr sz="2000" spc="-20" dirty="0">
                <a:latin typeface="Times New Roman"/>
                <a:cs typeface="Times New Roman"/>
              </a:rPr>
              <a:t> </a:t>
            </a:r>
            <a:r>
              <a:rPr sz="2000" dirty="0">
                <a:latin typeface="Times New Roman"/>
                <a:cs typeface="Times New Roman"/>
              </a:rPr>
              <a:t>actuators </a:t>
            </a:r>
            <a:r>
              <a:rPr sz="2000" spc="-484" dirty="0">
                <a:latin typeface="Times New Roman"/>
                <a:cs typeface="Times New Roman"/>
              </a:rPr>
              <a:t> </a:t>
            </a:r>
            <a:r>
              <a:rPr sz="2000" spc="-5" dirty="0">
                <a:latin typeface="Times New Roman"/>
                <a:cs typeface="Times New Roman"/>
              </a:rPr>
              <a:t>(effectors)</a:t>
            </a:r>
            <a:r>
              <a:rPr sz="2000" spc="-45" dirty="0">
                <a:latin typeface="Times New Roman"/>
                <a:cs typeface="Times New Roman"/>
              </a:rPr>
              <a:t> </a:t>
            </a:r>
            <a:r>
              <a:rPr sz="2000" dirty="0">
                <a:latin typeface="Times New Roman"/>
                <a:cs typeface="Times New Roman"/>
              </a:rPr>
              <a:t>are</a:t>
            </a:r>
            <a:r>
              <a:rPr sz="2000" spc="-10" dirty="0">
                <a:latin typeface="Times New Roman"/>
                <a:cs typeface="Times New Roman"/>
              </a:rPr>
              <a:t> </a:t>
            </a:r>
            <a:r>
              <a:rPr sz="2000" dirty="0">
                <a:latin typeface="Times New Roman"/>
                <a:cs typeface="Times New Roman"/>
              </a:rPr>
              <a:t>hands,</a:t>
            </a:r>
            <a:r>
              <a:rPr sz="2000" spc="-30" dirty="0">
                <a:latin typeface="Times New Roman"/>
                <a:cs typeface="Times New Roman"/>
              </a:rPr>
              <a:t> </a:t>
            </a:r>
            <a:r>
              <a:rPr sz="2000" spc="-5" dirty="0">
                <a:latin typeface="Times New Roman"/>
                <a:cs typeface="Times New Roman"/>
              </a:rPr>
              <a:t>legs,</a:t>
            </a:r>
            <a:r>
              <a:rPr sz="2000" spc="-20" dirty="0">
                <a:latin typeface="Times New Roman"/>
                <a:cs typeface="Times New Roman"/>
              </a:rPr>
              <a:t> </a:t>
            </a:r>
            <a:r>
              <a:rPr sz="2000" spc="-5" dirty="0">
                <a:latin typeface="Times New Roman"/>
                <a:cs typeface="Times New Roman"/>
              </a:rPr>
              <a:t>mouth.</a:t>
            </a:r>
            <a:endParaRPr sz="2000" dirty="0">
              <a:latin typeface="Times New Roman"/>
              <a:cs typeface="Times New Roman"/>
            </a:endParaRPr>
          </a:p>
          <a:p>
            <a:pPr>
              <a:spcBef>
                <a:spcPts val="25"/>
              </a:spcBef>
            </a:pPr>
            <a:endParaRPr sz="2900" dirty="0">
              <a:latin typeface="Times New Roman"/>
              <a:cs typeface="Times New Roman"/>
            </a:endParaRPr>
          </a:p>
          <a:p>
            <a:pPr marL="355600" indent="-342900">
              <a:buChar char="•"/>
              <a:tabLst>
                <a:tab pos="354965" algn="l"/>
                <a:tab pos="355600" algn="l"/>
              </a:tabLst>
            </a:pPr>
            <a:r>
              <a:rPr sz="2000" dirty="0">
                <a:solidFill>
                  <a:srgbClr val="00AF50"/>
                </a:solidFill>
                <a:latin typeface="Times New Roman"/>
                <a:cs typeface="Times New Roman"/>
              </a:rPr>
              <a:t>Robot:</a:t>
            </a:r>
            <a:r>
              <a:rPr sz="2000" spc="475" dirty="0">
                <a:solidFill>
                  <a:srgbClr val="00AF50"/>
                </a:solidFill>
                <a:latin typeface="Times New Roman"/>
                <a:cs typeface="Times New Roman"/>
              </a:rPr>
              <a:t> </a:t>
            </a:r>
            <a:r>
              <a:rPr sz="2000" spc="-5" dirty="0">
                <a:latin typeface="Times New Roman"/>
                <a:cs typeface="Times New Roman"/>
              </a:rPr>
              <a:t>(sensors)</a:t>
            </a:r>
            <a:r>
              <a:rPr sz="2000" spc="-40" dirty="0">
                <a:latin typeface="Times New Roman"/>
                <a:cs typeface="Times New Roman"/>
              </a:rPr>
              <a:t> </a:t>
            </a:r>
            <a:r>
              <a:rPr sz="2000" dirty="0">
                <a:latin typeface="Times New Roman"/>
                <a:cs typeface="Times New Roman"/>
              </a:rPr>
              <a:t>are</a:t>
            </a:r>
            <a:r>
              <a:rPr sz="2000" spc="-10" dirty="0">
                <a:latin typeface="Times New Roman"/>
                <a:cs typeface="Times New Roman"/>
              </a:rPr>
              <a:t> </a:t>
            </a:r>
            <a:r>
              <a:rPr sz="2000" spc="-5" dirty="0">
                <a:latin typeface="Times New Roman"/>
                <a:cs typeface="Times New Roman"/>
              </a:rPr>
              <a:t>cameras,</a:t>
            </a:r>
            <a:r>
              <a:rPr sz="2000" dirty="0">
                <a:latin typeface="Times New Roman"/>
                <a:cs typeface="Times New Roman"/>
              </a:rPr>
              <a:t> </a:t>
            </a:r>
            <a:r>
              <a:rPr sz="2000" spc="-15" dirty="0">
                <a:latin typeface="Times New Roman"/>
                <a:cs typeface="Times New Roman"/>
              </a:rPr>
              <a:t>sonar,</a:t>
            </a:r>
            <a:endParaRPr sz="2000" dirty="0">
              <a:latin typeface="Times New Roman"/>
              <a:cs typeface="Times New Roman"/>
            </a:endParaRPr>
          </a:p>
          <a:p>
            <a:pPr marL="12700">
              <a:spcBef>
                <a:spcPts val="480"/>
              </a:spcBef>
            </a:pPr>
            <a:r>
              <a:rPr sz="2000" spc="-5" dirty="0">
                <a:latin typeface="Times New Roman"/>
                <a:cs typeface="Times New Roman"/>
              </a:rPr>
              <a:t>lasers,</a:t>
            </a:r>
            <a:r>
              <a:rPr sz="2000" spc="-65" dirty="0">
                <a:latin typeface="Times New Roman"/>
                <a:cs typeface="Times New Roman"/>
              </a:rPr>
              <a:t> </a:t>
            </a:r>
            <a:r>
              <a:rPr sz="2000" dirty="0">
                <a:latin typeface="Times New Roman"/>
                <a:cs typeface="Times New Roman"/>
              </a:rPr>
              <a:t>bumble-bee,</a:t>
            </a:r>
          </a:p>
          <a:p>
            <a:pPr marL="355600" marR="3877310" indent="-26034">
              <a:spcBef>
                <a:spcPts val="484"/>
              </a:spcBef>
            </a:pPr>
            <a:r>
              <a:rPr sz="2000" spc="-5" dirty="0">
                <a:latin typeface="Times New Roman"/>
                <a:cs typeface="Times New Roman"/>
              </a:rPr>
              <a:t>(effectors)</a:t>
            </a:r>
            <a:r>
              <a:rPr sz="2000" spc="-40" dirty="0">
                <a:latin typeface="Times New Roman"/>
                <a:cs typeface="Times New Roman"/>
              </a:rPr>
              <a:t> </a:t>
            </a:r>
            <a:r>
              <a:rPr sz="2000" dirty="0">
                <a:latin typeface="Times New Roman"/>
                <a:cs typeface="Times New Roman"/>
              </a:rPr>
              <a:t>are</a:t>
            </a:r>
            <a:r>
              <a:rPr sz="2000" spc="-15" dirty="0">
                <a:latin typeface="Times New Roman"/>
                <a:cs typeface="Times New Roman"/>
              </a:rPr>
              <a:t> </a:t>
            </a:r>
            <a:r>
              <a:rPr sz="2000" dirty="0">
                <a:latin typeface="Times New Roman"/>
                <a:cs typeface="Times New Roman"/>
              </a:rPr>
              <a:t>grippers,</a:t>
            </a:r>
            <a:r>
              <a:rPr sz="2000" spc="-25" dirty="0">
                <a:latin typeface="Times New Roman"/>
                <a:cs typeface="Times New Roman"/>
              </a:rPr>
              <a:t> </a:t>
            </a:r>
            <a:r>
              <a:rPr sz="2000" spc="-5" dirty="0">
                <a:latin typeface="Times New Roman"/>
                <a:cs typeface="Times New Roman"/>
              </a:rPr>
              <a:t>manipulators, </a:t>
            </a:r>
            <a:r>
              <a:rPr sz="2000" spc="-484" dirty="0">
                <a:latin typeface="Times New Roman"/>
                <a:cs typeface="Times New Roman"/>
              </a:rPr>
              <a:t> </a:t>
            </a:r>
            <a:r>
              <a:rPr sz="2000" spc="-5" dirty="0">
                <a:latin typeface="Times New Roman"/>
                <a:cs typeface="Times New Roman"/>
              </a:rPr>
              <a:t>motors.</a:t>
            </a:r>
            <a:endParaRPr sz="2000" dirty="0">
              <a:latin typeface="Times New Roman"/>
              <a:cs typeface="Times New Roman"/>
            </a:endParaRPr>
          </a:p>
          <a:p>
            <a:pPr marL="5326380">
              <a:spcBef>
                <a:spcPts val="850"/>
              </a:spcBef>
            </a:pPr>
            <a:r>
              <a:rPr lang="en-US" sz="1400" b="1" spc="-10" dirty="0">
                <a:latin typeface="Times New Roman"/>
                <a:cs typeface="Times New Roman"/>
              </a:rPr>
              <a:t>				</a:t>
            </a:r>
            <a:r>
              <a:rPr sz="1400" b="1" spc="-10" dirty="0">
                <a:latin typeface="Times New Roman"/>
                <a:cs typeface="Times New Roman"/>
              </a:rPr>
              <a:t>F</a:t>
            </a:r>
            <a:r>
              <a:rPr sz="1400" b="1" dirty="0">
                <a:latin typeface="Times New Roman"/>
                <a:cs typeface="Times New Roman"/>
              </a:rPr>
              <a:t>ig</a:t>
            </a:r>
            <a:r>
              <a:rPr sz="1400" b="1" spc="-5" dirty="0">
                <a:latin typeface="Times New Roman"/>
                <a:cs typeface="Times New Roman"/>
              </a:rPr>
              <a:t>u</a:t>
            </a:r>
            <a:r>
              <a:rPr sz="1400" b="1" spc="-25" dirty="0">
                <a:latin typeface="Times New Roman"/>
                <a:cs typeface="Times New Roman"/>
              </a:rPr>
              <a:t>r</a:t>
            </a:r>
            <a:r>
              <a:rPr sz="1400" b="1" dirty="0">
                <a:latin typeface="Times New Roman"/>
                <a:cs typeface="Times New Roman"/>
              </a:rPr>
              <a:t>e:</a:t>
            </a:r>
            <a:r>
              <a:rPr sz="1400" b="1" spc="-20" dirty="0">
                <a:latin typeface="Times New Roman"/>
                <a:cs typeface="Times New Roman"/>
              </a:rPr>
              <a:t> </a:t>
            </a:r>
            <a:r>
              <a:rPr sz="1400" dirty="0">
                <a:latin typeface="Times New Roman"/>
                <a:cs typeface="Times New Roman"/>
              </a:rPr>
              <a:t>Co</a:t>
            </a:r>
            <a:r>
              <a:rPr sz="1400" spc="-25" dirty="0">
                <a:latin typeface="Times New Roman"/>
                <a:cs typeface="Times New Roman"/>
              </a:rPr>
              <a:t>m</a:t>
            </a:r>
            <a:r>
              <a:rPr sz="1400" dirty="0">
                <a:latin typeface="Times New Roman"/>
                <a:cs typeface="Times New Roman"/>
              </a:rPr>
              <a:t>pone</a:t>
            </a:r>
            <a:r>
              <a:rPr sz="1400" spc="5" dirty="0">
                <a:latin typeface="Times New Roman"/>
                <a:cs typeface="Times New Roman"/>
              </a:rPr>
              <a:t>n</a:t>
            </a:r>
            <a:r>
              <a:rPr sz="1400" dirty="0">
                <a:latin typeface="Times New Roman"/>
                <a:cs typeface="Times New Roman"/>
              </a:rPr>
              <a:t>ts</a:t>
            </a:r>
            <a:r>
              <a:rPr sz="1400" spc="-25" dirty="0">
                <a:latin typeface="Times New Roman"/>
                <a:cs typeface="Times New Roman"/>
              </a:rPr>
              <a:t> </a:t>
            </a:r>
            <a:r>
              <a:rPr sz="1400" dirty="0">
                <a:latin typeface="Times New Roman"/>
                <a:cs typeface="Times New Roman"/>
              </a:rPr>
              <a:t>of</a:t>
            </a:r>
            <a:r>
              <a:rPr sz="1400" spc="-15" dirty="0">
                <a:latin typeface="Times New Roman"/>
                <a:cs typeface="Times New Roman"/>
              </a:rPr>
              <a:t> </a:t>
            </a:r>
            <a:r>
              <a:rPr sz="1400" dirty="0">
                <a:latin typeface="Times New Roman"/>
                <a:cs typeface="Times New Roman"/>
              </a:rPr>
              <a:t>an</a:t>
            </a:r>
            <a:r>
              <a:rPr sz="1400" spc="-85" dirty="0">
                <a:latin typeface="Times New Roman"/>
                <a:cs typeface="Times New Roman"/>
              </a:rPr>
              <a:t> </a:t>
            </a:r>
            <a:r>
              <a:rPr sz="1400" spc="-10" dirty="0">
                <a:latin typeface="Times New Roman"/>
                <a:cs typeface="Times New Roman"/>
              </a:rPr>
              <a:t>A</a:t>
            </a:r>
            <a:r>
              <a:rPr sz="1400" dirty="0">
                <a:latin typeface="Times New Roman"/>
                <a:cs typeface="Times New Roman"/>
              </a:rPr>
              <a:t>I </a:t>
            </a:r>
            <a:r>
              <a:rPr sz="1400" spc="-5" dirty="0">
                <a:latin typeface="Times New Roman"/>
                <a:cs typeface="Times New Roman"/>
              </a:rPr>
              <a:t>s</a:t>
            </a:r>
            <a:r>
              <a:rPr sz="1400" spc="-15" dirty="0">
                <a:latin typeface="Times New Roman"/>
                <a:cs typeface="Times New Roman"/>
              </a:rPr>
              <a:t>y</a:t>
            </a:r>
            <a:r>
              <a:rPr sz="1400" dirty="0">
                <a:latin typeface="Times New Roman"/>
                <a:cs typeface="Times New Roman"/>
              </a:rPr>
              <a:t>ste</a:t>
            </a:r>
            <a:r>
              <a:rPr sz="1400" spc="-25" dirty="0">
                <a:latin typeface="Times New Roman"/>
                <a:cs typeface="Times New Roman"/>
              </a:rPr>
              <a:t>m</a:t>
            </a:r>
            <a:r>
              <a:rPr sz="1400" dirty="0">
                <a:latin typeface="Times New Roman"/>
                <a:cs typeface="Times New Roman"/>
              </a:rPr>
              <a:t>.</a:t>
            </a:r>
          </a:p>
          <a:p>
            <a:pPr>
              <a:lnSpc>
                <a:spcPct val="100000"/>
              </a:lnSpc>
            </a:pPr>
            <a:endParaRPr sz="1500" dirty="0">
              <a:latin typeface="Times New Roman"/>
              <a:cs typeface="Times New Roman"/>
            </a:endParaRPr>
          </a:p>
          <a:p>
            <a:pPr>
              <a:spcBef>
                <a:spcPts val="10"/>
              </a:spcBef>
            </a:pPr>
            <a:endParaRPr sz="1300" dirty="0">
              <a:latin typeface="Times New Roman"/>
              <a:cs typeface="Times New Roman"/>
            </a:endParaRPr>
          </a:p>
          <a:p>
            <a:pPr marL="12700" marR="3671570">
              <a:lnSpc>
                <a:spcPct val="120000"/>
              </a:lnSpc>
              <a:buFont typeface="Wingdings"/>
              <a:buChar char=""/>
              <a:tabLst>
                <a:tab pos="354965" algn="l"/>
                <a:tab pos="355600" algn="l"/>
              </a:tabLst>
            </a:pPr>
            <a:r>
              <a:rPr sz="2000" dirty="0">
                <a:latin typeface="Times New Roman"/>
                <a:cs typeface="Times New Roman"/>
              </a:rPr>
              <a:t>The</a:t>
            </a:r>
            <a:r>
              <a:rPr sz="2000" spc="-10" dirty="0">
                <a:latin typeface="Times New Roman"/>
                <a:cs typeface="Times New Roman"/>
              </a:rPr>
              <a:t> </a:t>
            </a:r>
            <a:r>
              <a:rPr sz="2000" spc="-15" dirty="0">
                <a:latin typeface="Times New Roman"/>
                <a:cs typeface="Times New Roman"/>
              </a:rPr>
              <a:t>agent’s</a:t>
            </a:r>
            <a:r>
              <a:rPr sz="2000" spc="-40" dirty="0">
                <a:latin typeface="Times New Roman"/>
                <a:cs typeface="Times New Roman"/>
              </a:rPr>
              <a:t> </a:t>
            </a:r>
            <a:r>
              <a:rPr sz="2000" dirty="0">
                <a:latin typeface="Times New Roman"/>
                <a:cs typeface="Times New Roman"/>
              </a:rPr>
              <a:t>behavior</a:t>
            </a:r>
            <a:r>
              <a:rPr sz="2000" spc="-40" dirty="0">
                <a:latin typeface="Times New Roman"/>
                <a:cs typeface="Times New Roman"/>
              </a:rPr>
              <a:t> </a:t>
            </a:r>
            <a:r>
              <a:rPr sz="2000" dirty="0">
                <a:latin typeface="Times New Roman"/>
                <a:cs typeface="Times New Roman"/>
              </a:rPr>
              <a:t>is</a:t>
            </a:r>
            <a:r>
              <a:rPr sz="2000" spc="-20" dirty="0">
                <a:latin typeface="Times New Roman"/>
                <a:cs typeface="Times New Roman"/>
              </a:rPr>
              <a:t> </a:t>
            </a:r>
            <a:r>
              <a:rPr sz="2000" dirty="0">
                <a:latin typeface="Times New Roman"/>
                <a:cs typeface="Times New Roman"/>
              </a:rPr>
              <a:t>described</a:t>
            </a:r>
            <a:r>
              <a:rPr sz="2000" spc="-50" dirty="0">
                <a:latin typeface="Times New Roman"/>
                <a:cs typeface="Times New Roman"/>
              </a:rPr>
              <a:t> </a:t>
            </a:r>
            <a:r>
              <a:rPr sz="2000" dirty="0">
                <a:latin typeface="Times New Roman"/>
                <a:cs typeface="Times New Roman"/>
              </a:rPr>
              <a:t>by</a:t>
            </a:r>
            <a:r>
              <a:rPr sz="2000" spc="-15" dirty="0">
                <a:latin typeface="Times New Roman"/>
                <a:cs typeface="Times New Roman"/>
              </a:rPr>
              <a:t> </a:t>
            </a:r>
            <a:r>
              <a:rPr sz="2000" spc="-5" dirty="0">
                <a:latin typeface="Times New Roman"/>
                <a:cs typeface="Times New Roman"/>
              </a:rPr>
              <a:t>its </a:t>
            </a:r>
            <a:r>
              <a:rPr sz="2000" spc="-484" dirty="0">
                <a:latin typeface="Times New Roman"/>
                <a:cs typeface="Times New Roman"/>
              </a:rPr>
              <a:t> </a:t>
            </a:r>
            <a:r>
              <a:rPr sz="2000" dirty="0">
                <a:latin typeface="Times New Roman"/>
                <a:cs typeface="Times New Roman"/>
              </a:rPr>
              <a:t>function</a:t>
            </a:r>
            <a:r>
              <a:rPr sz="2000" spc="-45" dirty="0">
                <a:latin typeface="Times New Roman"/>
                <a:cs typeface="Times New Roman"/>
              </a:rPr>
              <a:t> </a:t>
            </a:r>
            <a:r>
              <a:rPr sz="2000" dirty="0">
                <a:latin typeface="Times New Roman"/>
                <a:cs typeface="Times New Roman"/>
              </a:rPr>
              <a:t>that</a:t>
            </a:r>
            <a:r>
              <a:rPr sz="2000" spc="-30" dirty="0">
                <a:latin typeface="Times New Roman"/>
                <a:cs typeface="Times New Roman"/>
              </a:rPr>
              <a:t> </a:t>
            </a:r>
            <a:r>
              <a:rPr sz="2000" spc="-5" dirty="0">
                <a:latin typeface="Times New Roman"/>
                <a:cs typeface="Times New Roman"/>
              </a:rPr>
              <a:t>maps</a:t>
            </a:r>
            <a:r>
              <a:rPr sz="2000" spc="5" dirty="0">
                <a:latin typeface="Times New Roman"/>
                <a:cs typeface="Times New Roman"/>
              </a:rPr>
              <a:t> </a:t>
            </a:r>
            <a:r>
              <a:rPr sz="2000" dirty="0">
                <a:latin typeface="Times New Roman"/>
                <a:cs typeface="Times New Roman"/>
              </a:rPr>
              <a:t>percept</a:t>
            </a:r>
            <a:r>
              <a:rPr sz="2000" spc="-40" dirty="0">
                <a:latin typeface="Times New Roman"/>
                <a:cs typeface="Times New Roman"/>
              </a:rPr>
              <a:t> </a:t>
            </a:r>
            <a:r>
              <a:rPr sz="2000" dirty="0">
                <a:latin typeface="Times New Roman"/>
                <a:cs typeface="Times New Roman"/>
              </a:rPr>
              <a:t>to</a:t>
            </a:r>
            <a:r>
              <a:rPr sz="2000" spc="-15" dirty="0">
                <a:latin typeface="Times New Roman"/>
                <a:cs typeface="Times New Roman"/>
              </a:rPr>
              <a:t> </a:t>
            </a:r>
            <a:r>
              <a:rPr sz="2000" dirty="0">
                <a:latin typeface="Times New Roman"/>
                <a:cs typeface="Times New Roman"/>
              </a:rPr>
              <a:t>action.</a:t>
            </a:r>
          </a:p>
        </p:txBody>
      </p:sp>
      <p:pic>
        <p:nvPicPr>
          <p:cNvPr id="4" name="object 4"/>
          <p:cNvPicPr/>
          <p:nvPr/>
        </p:nvPicPr>
        <p:blipFill>
          <a:blip r:embed="rId2" cstate="print"/>
          <a:stretch>
            <a:fillRect/>
          </a:stretch>
        </p:blipFill>
        <p:spPr>
          <a:xfrm>
            <a:off x="6719316" y="1455419"/>
            <a:ext cx="3505199" cy="3265932"/>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111142"/>
            <a:ext cx="7867650" cy="702756"/>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dirty="0"/>
              <a:t>2. </a:t>
            </a:r>
            <a:r>
              <a:rPr spc="-5" dirty="0"/>
              <a:t>Ho</a:t>
            </a:r>
            <a:r>
              <a:rPr dirty="0"/>
              <a:t>w</a:t>
            </a:r>
            <a:r>
              <a:rPr spc="-195" dirty="0"/>
              <a:t> </a:t>
            </a:r>
            <a:r>
              <a:rPr spc="-5" dirty="0"/>
              <a:t>Ag</a:t>
            </a:r>
            <a:r>
              <a:rPr spc="5" dirty="0"/>
              <a:t>e</a:t>
            </a:r>
            <a:r>
              <a:rPr dirty="0"/>
              <a:t>nts</a:t>
            </a:r>
            <a:r>
              <a:rPr spc="-15" dirty="0"/>
              <a:t> </a:t>
            </a:r>
            <a:r>
              <a:rPr spc="-5" dirty="0"/>
              <a:t>sh</a:t>
            </a:r>
            <a:r>
              <a:rPr spc="5" dirty="0"/>
              <a:t>o</a:t>
            </a:r>
            <a:r>
              <a:rPr dirty="0"/>
              <a:t>uld</a:t>
            </a:r>
            <a:r>
              <a:rPr spc="-195" dirty="0"/>
              <a:t> </a:t>
            </a:r>
            <a:r>
              <a:rPr spc="-5" dirty="0"/>
              <a:t>Act?</a:t>
            </a:r>
          </a:p>
        </p:txBody>
      </p:sp>
      <p:sp>
        <p:nvSpPr>
          <p:cNvPr id="11" name="object 9">
            <a:extLst>
              <a:ext uri="{FF2B5EF4-FFF2-40B4-BE49-F238E27FC236}">
                <a16:creationId xmlns:a16="http://schemas.microsoft.com/office/drawing/2014/main" id="{1933A788-2AF9-4368-8FBC-4A2D20D8E1B1}"/>
              </a:ext>
            </a:extLst>
          </p:cNvPr>
          <p:cNvSpPr txBox="1"/>
          <p:nvPr/>
        </p:nvSpPr>
        <p:spPr>
          <a:xfrm>
            <a:off x="457200" y="954343"/>
            <a:ext cx="11277600" cy="5068054"/>
          </a:xfrm>
          <a:prstGeom prst="rect">
            <a:avLst/>
          </a:prstGeom>
        </p:spPr>
        <p:txBody>
          <a:bodyPr vert="horz" wrap="square" lIns="0" tIns="73660" rIns="0" bIns="0" rtlCol="0">
            <a:spAutoFit/>
          </a:bodyPr>
          <a:lstStyle/>
          <a:p>
            <a:pPr marL="355600" indent="-342900">
              <a:spcBef>
                <a:spcPts val="580"/>
              </a:spcBef>
              <a:buFont typeface="Wingdings"/>
              <a:buChar char=""/>
              <a:tabLst>
                <a:tab pos="354965" algn="l"/>
                <a:tab pos="355600" algn="l"/>
              </a:tabLst>
            </a:pPr>
            <a:endParaRPr lang="en-IN" sz="2000" spc="-5" dirty="0">
              <a:latin typeface="Times New Roman"/>
              <a:cs typeface="Times New Roman"/>
            </a:endParaRPr>
          </a:p>
          <a:p>
            <a:pPr marL="355600" indent="-342900">
              <a:spcBef>
                <a:spcPts val="580"/>
              </a:spcBef>
              <a:buFont typeface="Wingdings"/>
              <a:buChar char=""/>
              <a:tabLst>
                <a:tab pos="354965" algn="l"/>
                <a:tab pos="355600" algn="l"/>
              </a:tabLst>
            </a:pPr>
            <a:r>
              <a:rPr sz="2000" spc="-5" dirty="0">
                <a:latin typeface="Times New Roman"/>
                <a:cs typeface="Times New Roman"/>
              </a:rPr>
              <a:t>An</a:t>
            </a:r>
            <a:r>
              <a:rPr sz="2000" spc="-10" dirty="0">
                <a:latin typeface="Times New Roman"/>
                <a:cs typeface="Times New Roman"/>
              </a:rPr>
              <a:t> </a:t>
            </a:r>
            <a:r>
              <a:rPr sz="2000" dirty="0">
                <a:latin typeface="Times New Roman"/>
                <a:cs typeface="Times New Roman"/>
              </a:rPr>
              <a:t>agents</a:t>
            </a:r>
            <a:r>
              <a:rPr sz="2000" spc="-45" dirty="0">
                <a:latin typeface="Times New Roman"/>
                <a:cs typeface="Times New Roman"/>
              </a:rPr>
              <a:t> </a:t>
            </a:r>
            <a:r>
              <a:rPr sz="2000" dirty="0">
                <a:latin typeface="Times New Roman"/>
                <a:cs typeface="Times New Roman"/>
              </a:rPr>
              <a:t>includes</a:t>
            </a:r>
            <a:r>
              <a:rPr sz="2000" spc="-35" dirty="0">
                <a:latin typeface="Times New Roman"/>
                <a:cs typeface="Times New Roman"/>
              </a:rPr>
              <a:t> </a:t>
            </a:r>
            <a:r>
              <a:rPr sz="2000" dirty="0">
                <a:latin typeface="Times New Roman"/>
                <a:cs typeface="Times New Roman"/>
              </a:rPr>
              <a:t>factor</a:t>
            </a:r>
            <a:r>
              <a:rPr sz="2000" spc="-25" dirty="0">
                <a:latin typeface="Times New Roman"/>
                <a:cs typeface="Times New Roman"/>
              </a:rPr>
              <a:t> </a:t>
            </a:r>
            <a:r>
              <a:rPr sz="2000" spc="5" dirty="0">
                <a:latin typeface="Times New Roman"/>
                <a:cs typeface="Times New Roman"/>
              </a:rPr>
              <a:t>known</a:t>
            </a:r>
            <a:r>
              <a:rPr sz="2000" spc="-45" dirty="0">
                <a:latin typeface="Times New Roman"/>
                <a:cs typeface="Times New Roman"/>
              </a:rPr>
              <a:t> </a:t>
            </a:r>
            <a:r>
              <a:rPr sz="2000" dirty="0">
                <a:latin typeface="Times New Roman"/>
                <a:cs typeface="Times New Roman"/>
              </a:rPr>
              <a:t>as;</a:t>
            </a:r>
          </a:p>
          <a:p>
            <a:pPr marL="477520" lvl="1" indent="-147955">
              <a:spcBef>
                <a:spcPts val="480"/>
              </a:spcBef>
              <a:buChar char="-"/>
              <a:tabLst>
                <a:tab pos="477520" algn="l"/>
              </a:tabLst>
            </a:pPr>
            <a:r>
              <a:rPr sz="2000" dirty="0">
                <a:latin typeface="Times New Roman"/>
                <a:cs typeface="Times New Roman"/>
              </a:rPr>
              <a:t>a rational</a:t>
            </a:r>
            <a:r>
              <a:rPr sz="2000" spc="-35" dirty="0">
                <a:latin typeface="Times New Roman"/>
                <a:cs typeface="Times New Roman"/>
              </a:rPr>
              <a:t> </a:t>
            </a:r>
            <a:r>
              <a:rPr sz="2000" dirty="0">
                <a:latin typeface="Times New Roman"/>
                <a:cs typeface="Times New Roman"/>
              </a:rPr>
              <a:t>agent</a:t>
            </a:r>
            <a:r>
              <a:rPr sz="2000" spc="-20" dirty="0">
                <a:latin typeface="Times New Roman"/>
                <a:cs typeface="Times New Roman"/>
              </a:rPr>
              <a:t> </a:t>
            </a:r>
            <a:r>
              <a:rPr sz="2000" dirty="0">
                <a:latin typeface="Times New Roman"/>
                <a:cs typeface="Times New Roman"/>
              </a:rPr>
              <a:t>that</a:t>
            </a:r>
            <a:r>
              <a:rPr sz="2000" spc="-10" dirty="0">
                <a:latin typeface="Times New Roman"/>
                <a:cs typeface="Times New Roman"/>
              </a:rPr>
              <a:t> </a:t>
            </a:r>
            <a:r>
              <a:rPr sz="2000" u="sng" dirty="0">
                <a:uFill>
                  <a:solidFill>
                    <a:srgbClr val="000000"/>
                  </a:solidFill>
                </a:uFill>
                <a:latin typeface="Times New Roman"/>
                <a:cs typeface="Times New Roman"/>
              </a:rPr>
              <a:t>does</a:t>
            </a:r>
            <a:r>
              <a:rPr sz="2000" u="sng" spc="-35"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the</a:t>
            </a:r>
            <a:r>
              <a:rPr sz="2000" spc="-5" dirty="0">
                <a:solidFill>
                  <a:srgbClr val="00AFEF"/>
                </a:solidFill>
                <a:latin typeface="Times New Roman"/>
                <a:cs typeface="Times New Roman"/>
              </a:rPr>
              <a:t> </a:t>
            </a:r>
            <a:r>
              <a:rPr sz="2000" u="sng" dirty="0">
                <a:solidFill>
                  <a:srgbClr val="00AFEF"/>
                </a:solidFill>
                <a:uFill>
                  <a:solidFill>
                    <a:srgbClr val="00AFEF"/>
                  </a:solidFill>
                </a:uFill>
                <a:latin typeface="Times New Roman"/>
                <a:cs typeface="Times New Roman"/>
              </a:rPr>
              <a:t>right</a:t>
            </a:r>
            <a:r>
              <a:rPr sz="2000" u="sng" spc="-40" dirty="0">
                <a:solidFill>
                  <a:srgbClr val="00AFEF"/>
                </a:solidFill>
                <a:uFill>
                  <a:solidFill>
                    <a:srgbClr val="00AFEF"/>
                  </a:solidFill>
                </a:uFill>
                <a:latin typeface="Times New Roman"/>
                <a:cs typeface="Times New Roman"/>
              </a:rPr>
              <a:t> </a:t>
            </a:r>
            <a:r>
              <a:rPr sz="2000" u="sng" dirty="0">
                <a:solidFill>
                  <a:srgbClr val="00AFEF"/>
                </a:solidFill>
                <a:uFill>
                  <a:solidFill>
                    <a:srgbClr val="00AFEF"/>
                  </a:solidFill>
                </a:uFill>
                <a:latin typeface="Times New Roman"/>
                <a:cs typeface="Times New Roman"/>
              </a:rPr>
              <a:t>thing</a:t>
            </a:r>
            <a:r>
              <a:rPr sz="2000" dirty="0">
                <a:solidFill>
                  <a:srgbClr val="00AFEF"/>
                </a:solidFill>
                <a:latin typeface="Times New Roman"/>
                <a:cs typeface="Times New Roman"/>
              </a:rPr>
              <a:t>.</a:t>
            </a:r>
            <a:r>
              <a:rPr sz="2000" spc="-30" dirty="0">
                <a:solidFill>
                  <a:srgbClr val="00AFEF"/>
                </a:solidFill>
                <a:latin typeface="Times New Roman"/>
                <a:cs typeface="Times New Roman"/>
              </a:rPr>
              <a:t> </a:t>
            </a:r>
            <a:r>
              <a:rPr sz="2000" dirty="0">
                <a:latin typeface="Times New Roman"/>
                <a:cs typeface="Times New Roman"/>
              </a:rPr>
              <a:t>(what</a:t>
            </a:r>
            <a:r>
              <a:rPr sz="2000" spc="-20" dirty="0">
                <a:latin typeface="Times New Roman"/>
                <a:cs typeface="Times New Roman"/>
              </a:rPr>
              <a:t> </a:t>
            </a:r>
            <a:r>
              <a:rPr sz="2000" dirty="0">
                <a:latin typeface="Times New Roman"/>
                <a:cs typeface="Times New Roman"/>
              </a:rPr>
              <a:t>is</a:t>
            </a:r>
            <a:r>
              <a:rPr sz="2000" spc="-15" dirty="0">
                <a:latin typeface="Times New Roman"/>
                <a:cs typeface="Times New Roman"/>
              </a:rPr>
              <a:t> </a:t>
            </a:r>
            <a:r>
              <a:rPr sz="2000" dirty="0">
                <a:latin typeface="Times New Roman"/>
                <a:cs typeface="Times New Roman"/>
              </a:rPr>
              <a:t>this?)</a:t>
            </a:r>
          </a:p>
          <a:p>
            <a:pPr marL="477520" lvl="1" indent="-147955">
              <a:spcBef>
                <a:spcPts val="480"/>
              </a:spcBef>
              <a:buChar char="-"/>
              <a:tabLst>
                <a:tab pos="477520" algn="l"/>
              </a:tabLst>
            </a:pPr>
            <a:r>
              <a:rPr sz="2000" spc="-15" dirty="0">
                <a:latin typeface="Times New Roman"/>
                <a:cs typeface="Times New Roman"/>
              </a:rPr>
              <a:t>Obviously,</a:t>
            </a:r>
            <a:r>
              <a:rPr sz="2000" spc="-45" dirty="0">
                <a:latin typeface="Times New Roman"/>
                <a:cs typeface="Times New Roman"/>
              </a:rPr>
              <a:t> </a:t>
            </a:r>
            <a:r>
              <a:rPr sz="2000" dirty="0">
                <a:latin typeface="Times New Roman"/>
                <a:cs typeface="Times New Roman"/>
              </a:rPr>
              <a:t>this</a:t>
            </a:r>
            <a:r>
              <a:rPr sz="2000" spc="-5" dirty="0">
                <a:latin typeface="Times New Roman"/>
                <a:cs typeface="Times New Roman"/>
              </a:rPr>
              <a:t> </a:t>
            </a:r>
            <a:r>
              <a:rPr sz="2000" dirty="0">
                <a:latin typeface="Times New Roman"/>
                <a:cs typeface="Times New Roman"/>
              </a:rPr>
              <a:t>is</a:t>
            </a:r>
            <a:r>
              <a:rPr sz="2000" spc="-5" dirty="0">
                <a:latin typeface="Times New Roman"/>
                <a:cs typeface="Times New Roman"/>
              </a:rPr>
              <a:t> </a:t>
            </a:r>
            <a:r>
              <a:rPr sz="2000" u="sng" spc="-5" dirty="0">
                <a:uFill>
                  <a:solidFill>
                    <a:srgbClr val="000000"/>
                  </a:solidFill>
                </a:uFill>
                <a:latin typeface="Times New Roman"/>
                <a:cs typeface="Times New Roman"/>
              </a:rPr>
              <a:t>better</a:t>
            </a:r>
            <a:r>
              <a:rPr sz="2000" u="sng" spc="-15"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than</a:t>
            </a:r>
            <a:r>
              <a:rPr sz="2000" u="sng" spc="-1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doing</a:t>
            </a:r>
            <a:r>
              <a:rPr sz="2000" u="sng" spc="-25"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the</a:t>
            </a:r>
            <a:r>
              <a:rPr sz="2000" u="sng" spc="-2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wrong</a:t>
            </a:r>
            <a:r>
              <a:rPr sz="2000" u="sng" spc="-25"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thing</a:t>
            </a:r>
            <a:r>
              <a:rPr sz="2000" dirty="0">
                <a:latin typeface="Times New Roman"/>
                <a:cs typeface="Times New Roman"/>
              </a:rPr>
              <a:t>,</a:t>
            </a:r>
            <a:r>
              <a:rPr sz="2000" spc="-25" dirty="0">
                <a:latin typeface="Times New Roman"/>
                <a:cs typeface="Times New Roman"/>
              </a:rPr>
              <a:t> </a:t>
            </a:r>
            <a:r>
              <a:rPr sz="2000" spc="5" dirty="0">
                <a:latin typeface="Times New Roman"/>
                <a:cs typeface="Times New Roman"/>
              </a:rPr>
              <a:t>but</a:t>
            </a:r>
            <a:r>
              <a:rPr sz="2000" spc="-20" dirty="0">
                <a:latin typeface="Times New Roman"/>
                <a:cs typeface="Times New Roman"/>
              </a:rPr>
              <a:t> </a:t>
            </a:r>
            <a:r>
              <a:rPr sz="2000" dirty="0">
                <a:latin typeface="Times New Roman"/>
                <a:cs typeface="Times New Roman"/>
              </a:rPr>
              <a:t>what</a:t>
            </a:r>
            <a:r>
              <a:rPr sz="2000" spc="-10" dirty="0">
                <a:latin typeface="Times New Roman"/>
                <a:cs typeface="Times New Roman"/>
              </a:rPr>
              <a:t> </a:t>
            </a:r>
            <a:r>
              <a:rPr sz="2000" dirty="0">
                <a:latin typeface="Times New Roman"/>
                <a:cs typeface="Times New Roman"/>
              </a:rPr>
              <a:t>does</a:t>
            </a:r>
            <a:r>
              <a:rPr sz="2000" spc="-20" dirty="0">
                <a:latin typeface="Times New Roman"/>
                <a:cs typeface="Times New Roman"/>
              </a:rPr>
              <a:t> </a:t>
            </a:r>
            <a:r>
              <a:rPr sz="2000" dirty="0">
                <a:latin typeface="Times New Roman"/>
                <a:cs typeface="Times New Roman"/>
              </a:rPr>
              <a:t>it</a:t>
            </a:r>
            <a:r>
              <a:rPr sz="2000" spc="-15" dirty="0">
                <a:latin typeface="Times New Roman"/>
                <a:cs typeface="Times New Roman"/>
              </a:rPr>
              <a:t> </a:t>
            </a:r>
            <a:r>
              <a:rPr sz="2000" spc="-5" dirty="0">
                <a:latin typeface="Times New Roman"/>
                <a:cs typeface="Times New Roman"/>
              </a:rPr>
              <a:t>mean?</a:t>
            </a:r>
            <a:endParaRPr sz="2000" dirty="0">
              <a:latin typeface="Times New Roman"/>
              <a:cs typeface="Times New Roman"/>
            </a:endParaRPr>
          </a:p>
          <a:p>
            <a:pPr lvl="1">
              <a:spcBef>
                <a:spcPts val="25"/>
              </a:spcBef>
              <a:buFont typeface="Times New Roman"/>
              <a:buChar char="-"/>
            </a:pPr>
            <a:endParaRPr sz="2900" dirty="0">
              <a:latin typeface="Times New Roman"/>
              <a:cs typeface="Times New Roman"/>
            </a:endParaRPr>
          </a:p>
          <a:p>
            <a:pPr marL="355600" marR="434975" indent="-342900">
              <a:buFont typeface="Wingdings"/>
              <a:buChar char=""/>
              <a:tabLst>
                <a:tab pos="354965" algn="l"/>
                <a:tab pos="355600" algn="l"/>
              </a:tabLst>
            </a:pPr>
            <a:r>
              <a:rPr sz="2000" spc="-5" dirty="0">
                <a:latin typeface="Times New Roman"/>
                <a:cs typeface="Times New Roman"/>
              </a:rPr>
              <a:t>As</a:t>
            </a:r>
            <a:r>
              <a:rPr sz="2000" dirty="0">
                <a:latin typeface="Times New Roman"/>
                <a:cs typeface="Times New Roman"/>
              </a:rPr>
              <a:t> a</a:t>
            </a:r>
            <a:r>
              <a:rPr sz="2000" spc="5" dirty="0">
                <a:latin typeface="Times New Roman"/>
                <a:cs typeface="Times New Roman"/>
              </a:rPr>
              <a:t> </a:t>
            </a:r>
            <a:r>
              <a:rPr sz="2000" dirty="0">
                <a:latin typeface="Times New Roman"/>
                <a:cs typeface="Times New Roman"/>
              </a:rPr>
              <a:t>first</a:t>
            </a:r>
            <a:r>
              <a:rPr sz="2000" spc="-35" dirty="0">
                <a:latin typeface="Times New Roman"/>
                <a:cs typeface="Times New Roman"/>
              </a:rPr>
              <a:t> </a:t>
            </a:r>
            <a:r>
              <a:rPr sz="2000" spc="-5" dirty="0">
                <a:latin typeface="Times New Roman"/>
                <a:cs typeface="Times New Roman"/>
              </a:rPr>
              <a:t>approximation,</a:t>
            </a:r>
            <a:r>
              <a:rPr sz="2000" spc="-45" dirty="0">
                <a:latin typeface="Times New Roman"/>
                <a:cs typeface="Times New Roman"/>
              </a:rPr>
              <a:t> </a:t>
            </a:r>
            <a:r>
              <a:rPr sz="2000" spc="-5" dirty="0">
                <a:latin typeface="Times New Roman"/>
                <a:cs typeface="Times New Roman"/>
              </a:rPr>
              <a:t>we</a:t>
            </a:r>
            <a:r>
              <a:rPr sz="2000" spc="5" dirty="0">
                <a:latin typeface="Times New Roman"/>
                <a:cs typeface="Times New Roman"/>
              </a:rPr>
              <a:t> </a:t>
            </a:r>
            <a:r>
              <a:rPr sz="2000" spc="-5" dirty="0">
                <a:latin typeface="Times New Roman"/>
                <a:cs typeface="Times New Roman"/>
              </a:rPr>
              <a:t>will</a:t>
            </a:r>
            <a:r>
              <a:rPr sz="2000" spc="-15" dirty="0">
                <a:latin typeface="Times New Roman"/>
                <a:cs typeface="Times New Roman"/>
              </a:rPr>
              <a:t> </a:t>
            </a:r>
            <a:r>
              <a:rPr sz="2000" spc="-5" dirty="0">
                <a:latin typeface="Times New Roman"/>
                <a:cs typeface="Times New Roman"/>
              </a:rPr>
              <a:t>say</a:t>
            </a:r>
            <a:r>
              <a:rPr sz="2000" spc="-20" dirty="0">
                <a:latin typeface="Times New Roman"/>
                <a:cs typeface="Times New Roman"/>
              </a:rPr>
              <a:t> </a:t>
            </a:r>
            <a:r>
              <a:rPr sz="2000" dirty="0">
                <a:latin typeface="Times New Roman"/>
                <a:cs typeface="Times New Roman"/>
              </a:rPr>
              <a:t>that</a:t>
            </a:r>
            <a:r>
              <a:rPr sz="2000" spc="-10" dirty="0">
                <a:latin typeface="Times New Roman"/>
                <a:cs typeface="Times New Roman"/>
              </a:rPr>
              <a:t> </a:t>
            </a:r>
            <a:r>
              <a:rPr sz="2000" dirty="0">
                <a:latin typeface="Times New Roman"/>
                <a:cs typeface="Times New Roman"/>
              </a:rPr>
              <a:t>the</a:t>
            </a:r>
            <a:r>
              <a:rPr sz="2000" spc="10" dirty="0">
                <a:latin typeface="Times New Roman"/>
                <a:cs typeface="Times New Roman"/>
              </a:rPr>
              <a:t> </a:t>
            </a:r>
            <a:r>
              <a:rPr sz="2000" dirty="0">
                <a:latin typeface="Times New Roman"/>
                <a:cs typeface="Times New Roman"/>
              </a:rPr>
              <a:t>right</a:t>
            </a:r>
            <a:r>
              <a:rPr sz="2000" spc="-40" dirty="0">
                <a:latin typeface="Times New Roman"/>
                <a:cs typeface="Times New Roman"/>
              </a:rPr>
              <a:t> </a:t>
            </a:r>
            <a:r>
              <a:rPr sz="2000" dirty="0">
                <a:latin typeface="Times New Roman"/>
                <a:cs typeface="Times New Roman"/>
              </a:rPr>
              <a:t>action</a:t>
            </a:r>
            <a:r>
              <a:rPr sz="2000" spc="-10" dirty="0">
                <a:latin typeface="Times New Roman"/>
                <a:cs typeface="Times New Roman"/>
              </a:rPr>
              <a:t> </a:t>
            </a:r>
            <a:r>
              <a:rPr sz="2000" dirty="0">
                <a:latin typeface="Times New Roman"/>
                <a:cs typeface="Times New Roman"/>
              </a:rPr>
              <a:t>is</a:t>
            </a:r>
            <a:r>
              <a:rPr sz="2000" spc="-10" dirty="0">
                <a:latin typeface="Times New Roman"/>
                <a:cs typeface="Times New Roman"/>
              </a:rPr>
              <a:t> </a:t>
            </a:r>
            <a:r>
              <a:rPr sz="2000" dirty="0">
                <a:latin typeface="Times New Roman"/>
                <a:cs typeface="Times New Roman"/>
              </a:rPr>
              <a:t>the</a:t>
            </a:r>
            <a:r>
              <a:rPr sz="2000" spc="-10" dirty="0">
                <a:latin typeface="Times New Roman"/>
                <a:cs typeface="Times New Roman"/>
              </a:rPr>
              <a:t> </a:t>
            </a:r>
            <a:r>
              <a:rPr sz="2000" spc="5" dirty="0">
                <a:latin typeface="Times New Roman"/>
                <a:cs typeface="Times New Roman"/>
              </a:rPr>
              <a:t>one</a:t>
            </a:r>
            <a:r>
              <a:rPr sz="2000" spc="-15" dirty="0">
                <a:latin typeface="Times New Roman"/>
                <a:cs typeface="Times New Roman"/>
              </a:rPr>
              <a:t> </a:t>
            </a:r>
            <a:r>
              <a:rPr sz="2000" dirty="0">
                <a:latin typeface="Times New Roman"/>
                <a:cs typeface="Times New Roman"/>
              </a:rPr>
              <a:t>that</a:t>
            </a:r>
            <a:r>
              <a:rPr sz="2000" spc="-10" dirty="0">
                <a:latin typeface="Times New Roman"/>
                <a:cs typeface="Times New Roman"/>
              </a:rPr>
              <a:t> </a:t>
            </a:r>
            <a:r>
              <a:rPr sz="2000" spc="-5" dirty="0">
                <a:latin typeface="Times New Roman"/>
                <a:cs typeface="Times New Roman"/>
              </a:rPr>
              <a:t>will </a:t>
            </a:r>
            <a:r>
              <a:rPr sz="2000" spc="-484" dirty="0">
                <a:latin typeface="Times New Roman"/>
                <a:cs typeface="Times New Roman"/>
              </a:rPr>
              <a:t> </a:t>
            </a:r>
            <a:r>
              <a:rPr sz="2000" u="sng" dirty="0">
                <a:uFill>
                  <a:solidFill>
                    <a:srgbClr val="000000"/>
                  </a:solidFill>
                </a:uFill>
                <a:latin typeface="Times New Roman"/>
                <a:cs typeface="Times New Roman"/>
              </a:rPr>
              <a:t>cause</a:t>
            </a:r>
            <a:r>
              <a:rPr sz="2000" u="sng" spc="-25"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the</a:t>
            </a:r>
            <a:r>
              <a:rPr sz="2000" u="sng" spc="-1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agent</a:t>
            </a:r>
            <a:r>
              <a:rPr sz="2000" u="sng" spc="-25"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to</a:t>
            </a:r>
            <a:r>
              <a:rPr sz="2000" u="sng" spc="-1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be </a:t>
            </a:r>
            <a:r>
              <a:rPr sz="2000" u="sng" spc="-10" dirty="0">
                <a:uFill>
                  <a:solidFill>
                    <a:srgbClr val="000000"/>
                  </a:solidFill>
                </a:uFill>
                <a:latin typeface="Times New Roman"/>
                <a:cs typeface="Times New Roman"/>
              </a:rPr>
              <a:t>most</a:t>
            </a:r>
            <a:r>
              <a:rPr sz="2000" u="sng" dirty="0">
                <a:uFill>
                  <a:solidFill>
                    <a:srgbClr val="000000"/>
                  </a:solidFill>
                </a:uFill>
                <a:latin typeface="Times New Roman"/>
                <a:cs typeface="Times New Roman"/>
              </a:rPr>
              <a:t> </a:t>
            </a:r>
            <a:r>
              <a:rPr sz="2000" u="sng" spc="-5" dirty="0">
                <a:uFill>
                  <a:solidFill>
                    <a:srgbClr val="000000"/>
                  </a:solidFill>
                </a:uFill>
                <a:latin typeface="Times New Roman"/>
                <a:cs typeface="Times New Roman"/>
              </a:rPr>
              <a:t>successful</a:t>
            </a:r>
            <a:r>
              <a:rPr sz="2000" spc="-5" dirty="0">
                <a:latin typeface="Times New Roman"/>
                <a:cs typeface="Times New Roman"/>
              </a:rPr>
              <a:t>.</a:t>
            </a:r>
            <a:endParaRPr sz="2000" dirty="0">
              <a:latin typeface="Times New Roman"/>
              <a:cs typeface="Times New Roman"/>
            </a:endParaRPr>
          </a:p>
          <a:p>
            <a:pPr>
              <a:spcBef>
                <a:spcPts val="25"/>
              </a:spcBef>
            </a:pPr>
            <a:endParaRPr sz="2900" dirty="0">
              <a:latin typeface="Times New Roman"/>
              <a:cs typeface="Times New Roman"/>
            </a:endParaRPr>
          </a:p>
          <a:p>
            <a:pPr marL="355600" indent="-342900">
              <a:buChar char="•"/>
              <a:tabLst>
                <a:tab pos="354965" algn="l"/>
                <a:tab pos="355600" algn="l"/>
              </a:tabLst>
            </a:pPr>
            <a:r>
              <a:rPr sz="2000" dirty="0">
                <a:latin typeface="Times New Roman"/>
                <a:cs typeface="Times New Roman"/>
              </a:rPr>
              <a:t>That</a:t>
            </a:r>
            <a:r>
              <a:rPr sz="2000" spc="-15" dirty="0">
                <a:latin typeface="Times New Roman"/>
                <a:cs typeface="Times New Roman"/>
              </a:rPr>
              <a:t> </a:t>
            </a:r>
            <a:r>
              <a:rPr sz="2000" dirty="0">
                <a:latin typeface="Times New Roman"/>
                <a:cs typeface="Times New Roman"/>
              </a:rPr>
              <a:t>leaves</a:t>
            </a:r>
            <a:r>
              <a:rPr sz="2000" spc="-20" dirty="0">
                <a:latin typeface="Times New Roman"/>
                <a:cs typeface="Times New Roman"/>
              </a:rPr>
              <a:t> </a:t>
            </a:r>
            <a:r>
              <a:rPr sz="2000" dirty="0">
                <a:latin typeface="Times New Roman"/>
                <a:cs typeface="Times New Roman"/>
              </a:rPr>
              <a:t>us </a:t>
            </a:r>
            <a:r>
              <a:rPr sz="2000" spc="-5" dirty="0">
                <a:latin typeface="Times New Roman"/>
                <a:cs typeface="Times New Roman"/>
              </a:rPr>
              <a:t>with</a:t>
            </a:r>
            <a:r>
              <a:rPr sz="2000" spc="-20" dirty="0">
                <a:latin typeface="Times New Roman"/>
                <a:cs typeface="Times New Roman"/>
              </a:rPr>
              <a:t> </a:t>
            </a:r>
            <a:r>
              <a:rPr sz="2000" dirty="0">
                <a:latin typeface="Times New Roman"/>
                <a:cs typeface="Times New Roman"/>
              </a:rPr>
              <a:t>the</a:t>
            </a:r>
            <a:r>
              <a:rPr sz="2000" spc="-5" dirty="0">
                <a:latin typeface="Times New Roman"/>
                <a:cs typeface="Times New Roman"/>
              </a:rPr>
              <a:t> </a:t>
            </a:r>
            <a:r>
              <a:rPr sz="2000" dirty="0">
                <a:latin typeface="Times New Roman"/>
                <a:cs typeface="Times New Roman"/>
              </a:rPr>
              <a:t>problem</a:t>
            </a:r>
            <a:r>
              <a:rPr sz="2000" spc="-35" dirty="0">
                <a:latin typeface="Times New Roman"/>
                <a:cs typeface="Times New Roman"/>
              </a:rPr>
              <a:t> </a:t>
            </a:r>
            <a:r>
              <a:rPr sz="2000" dirty="0">
                <a:latin typeface="Times New Roman"/>
                <a:cs typeface="Times New Roman"/>
              </a:rPr>
              <a:t>of</a:t>
            </a:r>
            <a:r>
              <a:rPr sz="2000" spc="-10" dirty="0">
                <a:latin typeface="Times New Roman"/>
                <a:cs typeface="Times New Roman"/>
              </a:rPr>
              <a:t> </a:t>
            </a:r>
            <a:r>
              <a:rPr sz="2000" dirty="0">
                <a:latin typeface="Times New Roman"/>
                <a:cs typeface="Times New Roman"/>
              </a:rPr>
              <a:t>deciding</a:t>
            </a:r>
            <a:r>
              <a:rPr sz="2000" spc="-25" dirty="0">
                <a:latin typeface="Times New Roman"/>
                <a:cs typeface="Times New Roman"/>
              </a:rPr>
              <a:t> </a:t>
            </a:r>
            <a:r>
              <a:rPr sz="2000" dirty="0">
                <a:latin typeface="Times New Roman"/>
                <a:cs typeface="Times New Roman"/>
              </a:rPr>
              <a:t>“</a:t>
            </a:r>
            <a:r>
              <a:rPr sz="2000" i="1" dirty="0">
                <a:solidFill>
                  <a:srgbClr val="00AF50"/>
                </a:solidFill>
                <a:latin typeface="Times New Roman"/>
                <a:cs typeface="Times New Roman"/>
              </a:rPr>
              <a:t>how</a:t>
            </a:r>
            <a:r>
              <a:rPr sz="2000" dirty="0">
                <a:latin typeface="Times New Roman"/>
                <a:cs typeface="Times New Roman"/>
              </a:rPr>
              <a:t>”</a:t>
            </a:r>
            <a:r>
              <a:rPr sz="2000" spc="-20" dirty="0">
                <a:latin typeface="Times New Roman"/>
                <a:cs typeface="Times New Roman"/>
              </a:rPr>
              <a:t> </a:t>
            </a:r>
            <a:r>
              <a:rPr sz="2000" dirty="0">
                <a:latin typeface="Times New Roman"/>
                <a:cs typeface="Times New Roman"/>
              </a:rPr>
              <a:t>and “</a:t>
            </a:r>
            <a:r>
              <a:rPr sz="2000" dirty="0">
                <a:solidFill>
                  <a:srgbClr val="00AF50"/>
                </a:solidFill>
                <a:latin typeface="Times New Roman"/>
                <a:cs typeface="Times New Roman"/>
              </a:rPr>
              <a:t>when</a:t>
            </a:r>
            <a:r>
              <a:rPr sz="2000" dirty="0">
                <a:latin typeface="Times New Roman"/>
                <a:cs typeface="Times New Roman"/>
              </a:rPr>
              <a:t>”</a:t>
            </a:r>
            <a:r>
              <a:rPr sz="2000" spc="-20" dirty="0">
                <a:latin typeface="Times New Roman"/>
                <a:cs typeface="Times New Roman"/>
              </a:rPr>
              <a:t> </a:t>
            </a:r>
            <a:r>
              <a:rPr sz="2000" dirty="0">
                <a:latin typeface="Times New Roman"/>
                <a:cs typeface="Times New Roman"/>
              </a:rPr>
              <a:t>to</a:t>
            </a:r>
            <a:r>
              <a:rPr sz="2000" spc="-10" dirty="0">
                <a:latin typeface="Times New Roman"/>
                <a:cs typeface="Times New Roman"/>
              </a:rPr>
              <a:t> </a:t>
            </a:r>
            <a:r>
              <a:rPr sz="2000" dirty="0">
                <a:latin typeface="Times New Roman"/>
                <a:cs typeface="Times New Roman"/>
              </a:rPr>
              <a:t>evaluate</a:t>
            </a:r>
            <a:r>
              <a:rPr sz="2000" spc="-40" dirty="0">
                <a:latin typeface="Times New Roman"/>
                <a:cs typeface="Times New Roman"/>
              </a:rPr>
              <a:t> </a:t>
            </a:r>
            <a:r>
              <a:rPr sz="2000" dirty="0">
                <a:latin typeface="Times New Roman"/>
                <a:cs typeface="Times New Roman"/>
              </a:rPr>
              <a:t>the</a:t>
            </a:r>
          </a:p>
          <a:p>
            <a:pPr marL="355600"/>
            <a:r>
              <a:rPr sz="2000" dirty="0">
                <a:latin typeface="Times New Roman"/>
                <a:cs typeface="Times New Roman"/>
              </a:rPr>
              <a:t>agent's</a:t>
            </a:r>
            <a:r>
              <a:rPr sz="2000" spc="-45" dirty="0">
                <a:latin typeface="Times New Roman"/>
                <a:cs typeface="Times New Roman"/>
              </a:rPr>
              <a:t> </a:t>
            </a:r>
            <a:r>
              <a:rPr sz="2000" spc="-5" dirty="0">
                <a:latin typeface="Times New Roman"/>
                <a:cs typeface="Times New Roman"/>
              </a:rPr>
              <a:t>success.</a:t>
            </a:r>
            <a:endParaRPr sz="2000" dirty="0">
              <a:latin typeface="Times New Roman"/>
              <a:cs typeface="Times New Roman"/>
            </a:endParaRPr>
          </a:p>
          <a:p>
            <a:pPr>
              <a:spcBef>
                <a:spcPts val="30"/>
              </a:spcBef>
            </a:pPr>
            <a:endParaRPr sz="2900" dirty="0">
              <a:latin typeface="Times New Roman"/>
              <a:cs typeface="Times New Roman"/>
            </a:endParaRPr>
          </a:p>
          <a:p>
            <a:pPr marL="355600" indent="-342900">
              <a:buFont typeface="Wingdings"/>
              <a:buChar char=""/>
              <a:tabLst>
                <a:tab pos="354965" algn="l"/>
                <a:tab pos="355600" algn="l"/>
              </a:tabLst>
            </a:pPr>
            <a:r>
              <a:rPr sz="2000" dirty="0">
                <a:latin typeface="Times New Roman"/>
                <a:cs typeface="Times New Roman"/>
              </a:rPr>
              <a:t>Solution</a:t>
            </a:r>
            <a:r>
              <a:rPr sz="2000" spc="-75" dirty="0">
                <a:latin typeface="Times New Roman"/>
                <a:cs typeface="Times New Roman"/>
              </a:rPr>
              <a:t> </a:t>
            </a:r>
            <a:r>
              <a:rPr sz="2000" dirty="0">
                <a:latin typeface="Times New Roman"/>
                <a:cs typeface="Times New Roman"/>
              </a:rPr>
              <a:t>is;</a:t>
            </a:r>
          </a:p>
          <a:p>
            <a:pPr marL="329565">
              <a:spcBef>
                <a:spcPts val="480"/>
              </a:spcBef>
            </a:pPr>
            <a:r>
              <a:rPr sz="2000" dirty="0">
                <a:latin typeface="Times New Roman"/>
                <a:cs typeface="Times New Roman"/>
              </a:rPr>
              <a:t>-</a:t>
            </a:r>
            <a:r>
              <a:rPr sz="2000" spc="-114" dirty="0">
                <a:latin typeface="Times New Roman"/>
                <a:cs typeface="Times New Roman"/>
              </a:rPr>
              <a:t> </a:t>
            </a:r>
            <a:r>
              <a:rPr sz="2000" dirty="0">
                <a:latin typeface="Times New Roman"/>
                <a:cs typeface="Times New Roman"/>
              </a:rPr>
              <a:t>A</a:t>
            </a:r>
            <a:r>
              <a:rPr sz="2000" spc="-105" dirty="0">
                <a:latin typeface="Times New Roman"/>
                <a:cs typeface="Times New Roman"/>
              </a:rPr>
              <a:t> </a:t>
            </a:r>
            <a:r>
              <a:rPr sz="2000" dirty="0">
                <a:latin typeface="Times New Roman"/>
                <a:cs typeface="Times New Roman"/>
              </a:rPr>
              <a:t>fixed</a:t>
            </a:r>
            <a:r>
              <a:rPr sz="2000" spc="-5" dirty="0">
                <a:latin typeface="Times New Roman"/>
                <a:cs typeface="Times New Roman"/>
              </a:rPr>
              <a:t> </a:t>
            </a:r>
            <a:r>
              <a:rPr sz="2000" spc="-5" dirty="0">
                <a:solidFill>
                  <a:srgbClr val="FF0000"/>
                </a:solidFill>
                <a:latin typeface="Times New Roman"/>
                <a:cs typeface="Times New Roman"/>
              </a:rPr>
              <a:t>performance</a:t>
            </a:r>
            <a:r>
              <a:rPr sz="2000" spc="-35" dirty="0">
                <a:solidFill>
                  <a:srgbClr val="FF0000"/>
                </a:solidFill>
                <a:latin typeface="Times New Roman"/>
                <a:cs typeface="Times New Roman"/>
              </a:rPr>
              <a:t> </a:t>
            </a:r>
            <a:r>
              <a:rPr sz="2000" spc="-5" dirty="0">
                <a:solidFill>
                  <a:srgbClr val="FF0000"/>
                </a:solidFill>
                <a:latin typeface="Times New Roman"/>
                <a:cs typeface="Times New Roman"/>
              </a:rPr>
              <a:t>measure</a:t>
            </a:r>
            <a:r>
              <a:rPr sz="2000" dirty="0">
                <a:solidFill>
                  <a:srgbClr val="FF0000"/>
                </a:solidFill>
                <a:latin typeface="Times New Roman"/>
                <a:cs typeface="Times New Roman"/>
              </a:rPr>
              <a:t> </a:t>
            </a:r>
            <a:r>
              <a:rPr sz="2000" dirty="0">
                <a:latin typeface="Times New Roman"/>
                <a:cs typeface="Times New Roman"/>
              </a:rPr>
              <a:t>evaluates</a:t>
            </a:r>
            <a:r>
              <a:rPr sz="2000" spc="-35" dirty="0">
                <a:latin typeface="Times New Roman"/>
                <a:cs typeface="Times New Roman"/>
              </a:rPr>
              <a:t> </a:t>
            </a:r>
            <a:r>
              <a:rPr sz="2000" dirty="0">
                <a:latin typeface="Times New Roman"/>
                <a:cs typeface="Times New Roman"/>
              </a:rPr>
              <a:t>the</a:t>
            </a:r>
            <a:r>
              <a:rPr sz="2000" spc="-10" dirty="0">
                <a:latin typeface="Times New Roman"/>
                <a:cs typeface="Times New Roman"/>
              </a:rPr>
              <a:t> </a:t>
            </a:r>
            <a:r>
              <a:rPr sz="2000" u="sng" dirty="0">
                <a:uFill>
                  <a:solidFill>
                    <a:srgbClr val="000000"/>
                  </a:solidFill>
                </a:uFill>
                <a:latin typeface="Times New Roman"/>
                <a:cs typeface="Times New Roman"/>
              </a:rPr>
              <a:t>sequence</a:t>
            </a:r>
            <a:r>
              <a:rPr sz="2000" u="sng" spc="-3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of</a:t>
            </a:r>
            <a:r>
              <a:rPr sz="2000" u="sng" spc="-15"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observed</a:t>
            </a:r>
            <a:r>
              <a:rPr sz="2000" u="sng" spc="-35"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action</a:t>
            </a:r>
            <a:r>
              <a:rPr sz="2000" u="sng" spc="-10" dirty="0">
                <a:uFill>
                  <a:solidFill>
                    <a:srgbClr val="000000"/>
                  </a:solidFill>
                </a:uFill>
                <a:latin typeface="Times New Roman"/>
                <a:cs typeface="Times New Roman"/>
              </a:rPr>
              <a:t> </a:t>
            </a:r>
            <a:r>
              <a:rPr sz="2000" u="sng" spc="-5" dirty="0">
                <a:uFill>
                  <a:solidFill>
                    <a:srgbClr val="000000"/>
                  </a:solidFill>
                </a:uFill>
                <a:latin typeface="Times New Roman"/>
                <a:cs typeface="Times New Roman"/>
              </a:rPr>
              <a:t>effects</a:t>
            </a:r>
            <a:endParaRPr sz="2000" dirty="0">
              <a:latin typeface="Times New Roman"/>
              <a:cs typeface="Times New Roman"/>
            </a:endParaRPr>
          </a:p>
          <a:p>
            <a:pPr marL="355600"/>
            <a:r>
              <a:rPr sz="2000" u="sng" dirty="0">
                <a:uFill>
                  <a:solidFill>
                    <a:srgbClr val="000000"/>
                  </a:solidFill>
                </a:uFill>
                <a:latin typeface="Times New Roman"/>
                <a:cs typeface="Times New Roman"/>
              </a:rPr>
              <a:t>on</a:t>
            </a:r>
            <a:r>
              <a:rPr sz="2000" u="sng" spc="-4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the</a:t>
            </a:r>
            <a:r>
              <a:rPr sz="2000" u="sng" spc="-4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environment</a:t>
            </a:r>
            <a:r>
              <a:rPr sz="2000" dirty="0">
                <a:latin typeface="Times New Roman"/>
                <a:cs typeface="Times New Roman"/>
              </a:rPr>
              <a: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5275" y="240357"/>
            <a:ext cx="7998333" cy="702756"/>
          </a:xfrm>
          <a:prstGeom prst="rect">
            <a:avLst/>
          </a:prstGeom>
        </p:spPr>
        <p:txBody>
          <a:bodyPr spcFirstLastPara="1" vert="horz" wrap="square" lIns="0" tIns="12700" rIns="0" bIns="0" rtlCol="0" anchor="ctr" anchorCtr="0">
            <a:spAutoFit/>
          </a:bodyPr>
          <a:lstStyle/>
          <a:p>
            <a:pPr marL="27940">
              <a:lnSpc>
                <a:spcPct val="100000"/>
              </a:lnSpc>
              <a:spcBef>
                <a:spcPts val="100"/>
              </a:spcBef>
              <a:tabLst>
                <a:tab pos="7537450" algn="l"/>
              </a:tabLst>
            </a:pPr>
            <a:r>
              <a:rPr dirty="0"/>
              <a:t>2.</a:t>
            </a:r>
            <a:r>
              <a:rPr spc="10" dirty="0"/>
              <a:t> </a:t>
            </a:r>
            <a:r>
              <a:rPr spc="-5" dirty="0"/>
              <a:t>How</a:t>
            </a:r>
            <a:r>
              <a:rPr spc="-180" dirty="0"/>
              <a:t> </a:t>
            </a:r>
            <a:r>
              <a:rPr spc="-5" dirty="0"/>
              <a:t>Agents</a:t>
            </a:r>
            <a:r>
              <a:rPr spc="15" dirty="0"/>
              <a:t> </a:t>
            </a:r>
            <a:r>
              <a:rPr spc="-5" dirty="0"/>
              <a:t>should</a:t>
            </a:r>
            <a:r>
              <a:rPr spc="-170" dirty="0"/>
              <a:t> </a:t>
            </a:r>
            <a:r>
              <a:rPr spc="-5" dirty="0"/>
              <a:t>Act</a:t>
            </a:r>
            <a:r>
              <a:rPr lang="en-IN" spc="-5" dirty="0"/>
              <a:t>?</a:t>
            </a:r>
            <a:endParaRPr spc="-5" dirty="0"/>
          </a:p>
        </p:txBody>
      </p:sp>
      <p:sp>
        <p:nvSpPr>
          <p:cNvPr id="8" name="object 8"/>
          <p:cNvSpPr txBox="1"/>
          <p:nvPr/>
        </p:nvSpPr>
        <p:spPr>
          <a:xfrm>
            <a:off x="295275" y="1341312"/>
            <a:ext cx="11591924" cy="4429418"/>
          </a:xfrm>
          <a:prstGeom prst="rect">
            <a:avLst/>
          </a:prstGeom>
        </p:spPr>
        <p:txBody>
          <a:bodyPr vert="horz" wrap="square" lIns="0" tIns="12700" rIns="0" bIns="0" rtlCol="0">
            <a:spAutoFit/>
          </a:bodyPr>
          <a:lstStyle/>
          <a:p>
            <a:pPr marL="12700" marR="130810">
              <a:spcBef>
                <a:spcPts val="100"/>
              </a:spcBef>
            </a:pPr>
            <a:r>
              <a:rPr sz="2000" b="1" spc="-5" dirty="0">
                <a:latin typeface="Times New Roman"/>
                <a:cs typeface="Times New Roman"/>
              </a:rPr>
              <a:t>Example</a:t>
            </a:r>
            <a:r>
              <a:rPr sz="2000" spc="-5" dirty="0">
                <a:latin typeface="Times New Roman"/>
                <a:cs typeface="Times New Roman"/>
              </a:rPr>
              <a:t>;</a:t>
            </a:r>
            <a:r>
              <a:rPr sz="2000" spc="-120" dirty="0">
                <a:latin typeface="Times New Roman"/>
                <a:cs typeface="Times New Roman"/>
              </a:rPr>
              <a:t> </a:t>
            </a:r>
            <a:r>
              <a:rPr sz="2000" dirty="0">
                <a:latin typeface="Times New Roman"/>
                <a:cs typeface="Times New Roman"/>
              </a:rPr>
              <a:t>Consider</a:t>
            </a:r>
            <a:r>
              <a:rPr sz="2000" spc="-10" dirty="0">
                <a:latin typeface="Times New Roman"/>
                <a:cs typeface="Times New Roman"/>
              </a:rPr>
              <a:t> </a:t>
            </a:r>
            <a:r>
              <a:rPr sz="2000" dirty="0">
                <a:latin typeface="Times New Roman"/>
                <a:cs typeface="Times New Roman"/>
              </a:rPr>
              <a:t>the</a:t>
            </a:r>
            <a:r>
              <a:rPr sz="2000" spc="-5" dirty="0">
                <a:latin typeface="Times New Roman"/>
                <a:cs typeface="Times New Roman"/>
              </a:rPr>
              <a:t> </a:t>
            </a:r>
            <a:r>
              <a:rPr sz="2000" dirty="0">
                <a:latin typeface="Times New Roman"/>
                <a:cs typeface="Times New Roman"/>
              </a:rPr>
              <a:t>case</a:t>
            </a:r>
            <a:r>
              <a:rPr sz="2000" spc="-25" dirty="0">
                <a:latin typeface="Times New Roman"/>
                <a:cs typeface="Times New Roman"/>
              </a:rPr>
              <a:t> </a:t>
            </a:r>
            <a:r>
              <a:rPr sz="2000" dirty="0">
                <a:latin typeface="Times New Roman"/>
                <a:cs typeface="Times New Roman"/>
              </a:rPr>
              <a:t>of</a:t>
            </a:r>
            <a:r>
              <a:rPr sz="2000" spc="-5" dirty="0">
                <a:latin typeface="Times New Roman"/>
                <a:cs typeface="Times New Roman"/>
              </a:rPr>
              <a:t> </a:t>
            </a:r>
            <a:r>
              <a:rPr sz="2000" dirty="0">
                <a:latin typeface="Times New Roman"/>
                <a:cs typeface="Times New Roman"/>
              </a:rPr>
              <a:t>an</a:t>
            </a:r>
            <a:r>
              <a:rPr sz="2000" spc="-5" dirty="0">
                <a:latin typeface="Times New Roman"/>
                <a:cs typeface="Times New Roman"/>
              </a:rPr>
              <a:t> </a:t>
            </a:r>
            <a:r>
              <a:rPr sz="2000" dirty="0">
                <a:latin typeface="Times New Roman"/>
                <a:cs typeface="Times New Roman"/>
              </a:rPr>
              <a:t>agent</a:t>
            </a:r>
            <a:r>
              <a:rPr sz="2000" spc="-15" dirty="0">
                <a:latin typeface="Times New Roman"/>
                <a:cs typeface="Times New Roman"/>
              </a:rPr>
              <a:t> </a:t>
            </a:r>
            <a:r>
              <a:rPr sz="2000" dirty="0">
                <a:latin typeface="Times New Roman"/>
                <a:cs typeface="Times New Roman"/>
              </a:rPr>
              <a:t>that</a:t>
            </a:r>
            <a:r>
              <a:rPr sz="2000" spc="-20" dirty="0">
                <a:latin typeface="Times New Roman"/>
                <a:cs typeface="Times New Roman"/>
              </a:rPr>
              <a:t> </a:t>
            </a:r>
            <a:r>
              <a:rPr sz="2000" dirty="0">
                <a:latin typeface="Times New Roman"/>
                <a:cs typeface="Times New Roman"/>
              </a:rPr>
              <a:t>is</a:t>
            </a:r>
            <a:r>
              <a:rPr sz="2000" spc="-10" dirty="0">
                <a:latin typeface="Times New Roman"/>
                <a:cs typeface="Times New Roman"/>
              </a:rPr>
              <a:t> </a:t>
            </a:r>
            <a:r>
              <a:rPr sz="2000" u="heavy" spc="-5" dirty="0">
                <a:uFill>
                  <a:solidFill>
                    <a:srgbClr val="000000"/>
                  </a:solidFill>
                </a:uFill>
                <a:latin typeface="Times New Roman"/>
                <a:cs typeface="Times New Roman"/>
              </a:rPr>
              <a:t>supposed</a:t>
            </a:r>
            <a:r>
              <a:rPr sz="2000" u="heavy" spc="-10" dirty="0">
                <a:uFill>
                  <a:solidFill>
                    <a:srgbClr val="000000"/>
                  </a:solidFill>
                </a:uFill>
                <a:latin typeface="Times New Roman"/>
                <a:cs typeface="Times New Roman"/>
              </a:rPr>
              <a:t> </a:t>
            </a:r>
            <a:r>
              <a:rPr sz="2000" u="heavy" spc="5" dirty="0">
                <a:uFill>
                  <a:solidFill>
                    <a:srgbClr val="000000"/>
                  </a:solidFill>
                </a:uFill>
                <a:latin typeface="Times New Roman"/>
                <a:cs typeface="Times New Roman"/>
              </a:rPr>
              <a:t>to</a:t>
            </a:r>
            <a:r>
              <a:rPr sz="2000" u="heavy" spc="-2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vacuum</a:t>
            </a:r>
            <a:r>
              <a:rPr sz="2000" u="heavy" spc="-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a </a:t>
            </a:r>
            <a:r>
              <a:rPr sz="2000" spc="-585" dirty="0">
                <a:latin typeface="Times New Roman"/>
                <a:cs typeface="Times New Roman"/>
              </a:rPr>
              <a:t> </a:t>
            </a:r>
            <a:r>
              <a:rPr sz="2000" u="heavy" dirty="0">
                <a:uFill>
                  <a:solidFill>
                    <a:srgbClr val="000000"/>
                  </a:solidFill>
                </a:uFill>
                <a:latin typeface="Times New Roman"/>
                <a:cs typeface="Times New Roman"/>
              </a:rPr>
              <a:t>dirty</a:t>
            </a:r>
            <a:r>
              <a:rPr sz="2000" u="heavy" spc="-30" dirty="0">
                <a:uFill>
                  <a:solidFill>
                    <a:srgbClr val="000000"/>
                  </a:solidFill>
                </a:uFill>
                <a:latin typeface="Times New Roman"/>
                <a:cs typeface="Times New Roman"/>
              </a:rPr>
              <a:t> </a:t>
            </a:r>
            <a:r>
              <a:rPr sz="2000" u="heavy" spc="-25" dirty="0">
                <a:uFill>
                  <a:solidFill>
                    <a:srgbClr val="000000"/>
                  </a:solidFill>
                </a:uFill>
                <a:latin typeface="Times New Roman"/>
                <a:cs typeface="Times New Roman"/>
              </a:rPr>
              <a:t>floor</a:t>
            </a:r>
            <a:r>
              <a:rPr sz="2000" spc="-25" dirty="0">
                <a:latin typeface="Times New Roman"/>
                <a:cs typeface="Times New Roman"/>
              </a:rPr>
              <a:t>.</a:t>
            </a:r>
            <a:endParaRPr sz="2000" dirty="0">
              <a:latin typeface="Times New Roman"/>
              <a:cs typeface="Times New Roman"/>
            </a:endParaRPr>
          </a:p>
          <a:p>
            <a:pPr marL="252729" indent="-240665">
              <a:spcBef>
                <a:spcPts val="575"/>
              </a:spcBef>
              <a:buSzPct val="95833"/>
              <a:buFont typeface="Wingdings"/>
              <a:buChar char=""/>
              <a:tabLst>
                <a:tab pos="253365" algn="l"/>
              </a:tabLst>
            </a:pPr>
            <a:r>
              <a:rPr sz="2000" dirty="0">
                <a:latin typeface="Times New Roman"/>
                <a:cs typeface="Times New Roman"/>
              </a:rPr>
              <a:t>In</a:t>
            </a:r>
            <a:r>
              <a:rPr sz="2000" spc="-5" dirty="0">
                <a:latin typeface="Times New Roman"/>
                <a:cs typeface="Times New Roman"/>
              </a:rPr>
              <a:t> </a:t>
            </a:r>
            <a:r>
              <a:rPr sz="2000" dirty="0">
                <a:latin typeface="Times New Roman"/>
                <a:cs typeface="Times New Roman"/>
              </a:rPr>
              <a:t>case</a:t>
            </a:r>
            <a:r>
              <a:rPr sz="2000" spc="-20" dirty="0">
                <a:latin typeface="Times New Roman"/>
                <a:cs typeface="Times New Roman"/>
              </a:rPr>
              <a:t> </a:t>
            </a:r>
            <a:r>
              <a:rPr sz="2000" dirty="0">
                <a:latin typeface="Times New Roman"/>
                <a:cs typeface="Times New Roman"/>
              </a:rPr>
              <a:t>of </a:t>
            </a:r>
            <a:r>
              <a:rPr sz="2000" spc="-5" dirty="0">
                <a:latin typeface="Times New Roman"/>
                <a:cs typeface="Times New Roman"/>
              </a:rPr>
              <a:t>“</a:t>
            </a:r>
            <a:r>
              <a:rPr sz="2000" i="1" spc="-5" dirty="0">
                <a:solidFill>
                  <a:srgbClr val="00AF50"/>
                </a:solidFill>
                <a:latin typeface="Times New Roman"/>
                <a:cs typeface="Times New Roman"/>
              </a:rPr>
              <a:t>How</a:t>
            </a:r>
            <a:r>
              <a:rPr sz="2000" i="1" spc="-5" dirty="0">
                <a:latin typeface="Times New Roman"/>
                <a:cs typeface="Times New Roman"/>
              </a:rPr>
              <a:t>”</a:t>
            </a:r>
            <a:r>
              <a:rPr sz="2000" i="1" spc="5" dirty="0">
                <a:latin typeface="Times New Roman"/>
                <a:cs typeface="Times New Roman"/>
              </a:rPr>
              <a:t> </a:t>
            </a:r>
            <a:r>
              <a:rPr sz="2000" spc="-5" dirty="0">
                <a:latin typeface="Times New Roman"/>
                <a:cs typeface="Times New Roman"/>
              </a:rPr>
              <a:t>work</a:t>
            </a:r>
            <a:r>
              <a:rPr sz="2000" spc="5" dirty="0">
                <a:latin typeface="Times New Roman"/>
                <a:cs typeface="Times New Roman"/>
              </a:rPr>
              <a:t> </a:t>
            </a:r>
            <a:r>
              <a:rPr sz="2000" spc="-5" dirty="0">
                <a:latin typeface="Times New Roman"/>
                <a:cs typeface="Times New Roman"/>
              </a:rPr>
              <a:t>with</a:t>
            </a:r>
            <a:r>
              <a:rPr sz="2000" spc="-10" dirty="0">
                <a:latin typeface="Times New Roman"/>
                <a:cs typeface="Times New Roman"/>
              </a:rPr>
              <a:t> </a:t>
            </a:r>
            <a:r>
              <a:rPr sz="2000" dirty="0">
                <a:latin typeface="Times New Roman"/>
                <a:cs typeface="Times New Roman"/>
              </a:rPr>
              <a:t>the</a:t>
            </a:r>
            <a:r>
              <a:rPr sz="2000" spc="5" dirty="0">
                <a:solidFill>
                  <a:srgbClr val="00AFEF"/>
                </a:solidFill>
                <a:latin typeface="Times New Roman"/>
                <a:cs typeface="Times New Roman"/>
              </a:rPr>
              <a:t> </a:t>
            </a:r>
            <a:r>
              <a:rPr sz="2000" u="heavy" dirty="0">
                <a:solidFill>
                  <a:srgbClr val="00AFEF"/>
                </a:solidFill>
                <a:uFill>
                  <a:solidFill>
                    <a:srgbClr val="00AFEF"/>
                  </a:solidFill>
                </a:uFill>
                <a:latin typeface="Times New Roman"/>
                <a:cs typeface="Times New Roman"/>
              </a:rPr>
              <a:t>evaluating</a:t>
            </a:r>
            <a:r>
              <a:rPr sz="2000" u="heavy" spc="-40" dirty="0">
                <a:solidFill>
                  <a:srgbClr val="00AFEF"/>
                </a:solidFill>
                <a:uFill>
                  <a:solidFill>
                    <a:srgbClr val="00AFEF"/>
                  </a:solidFill>
                </a:uFill>
                <a:latin typeface="Times New Roman"/>
                <a:cs typeface="Times New Roman"/>
              </a:rPr>
              <a:t> </a:t>
            </a:r>
            <a:r>
              <a:rPr sz="2000" u="heavy" spc="-5" dirty="0">
                <a:solidFill>
                  <a:srgbClr val="00AFEF"/>
                </a:solidFill>
                <a:uFill>
                  <a:solidFill>
                    <a:srgbClr val="00AFEF"/>
                  </a:solidFill>
                </a:uFill>
                <a:latin typeface="Times New Roman"/>
                <a:cs typeface="Times New Roman"/>
              </a:rPr>
              <a:t>performance</a:t>
            </a:r>
            <a:r>
              <a:rPr sz="2000" u="heavy" dirty="0">
                <a:solidFill>
                  <a:srgbClr val="00AFEF"/>
                </a:solidFill>
                <a:uFill>
                  <a:solidFill>
                    <a:srgbClr val="00AFEF"/>
                  </a:solidFill>
                </a:uFill>
                <a:latin typeface="Times New Roman"/>
                <a:cs typeface="Times New Roman"/>
              </a:rPr>
              <a:t> </a:t>
            </a:r>
            <a:r>
              <a:rPr sz="2000" u="heavy" spc="-5" dirty="0">
                <a:solidFill>
                  <a:srgbClr val="00AFEF"/>
                </a:solidFill>
                <a:uFill>
                  <a:solidFill>
                    <a:srgbClr val="00AFEF"/>
                  </a:solidFill>
                </a:uFill>
                <a:latin typeface="Times New Roman"/>
                <a:cs typeface="Times New Roman"/>
              </a:rPr>
              <a:t>measure</a:t>
            </a:r>
            <a:r>
              <a:rPr sz="2000" spc="-5" dirty="0">
                <a:latin typeface="Times New Roman"/>
                <a:cs typeface="Times New Roman"/>
              </a:rPr>
              <a:t>.</a:t>
            </a:r>
            <a:endParaRPr lang="en-US" sz="2000" dirty="0">
              <a:latin typeface="Times New Roman"/>
              <a:cs typeface="Times New Roman"/>
            </a:endParaRPr>
          </a:p>
          <a:p>
            <a:pPr marL="12064">
              <a:spcBef>
                <a:spcPts val="575"/>
              </a:spcBef>
              <a:buSzPct val="95833"/>
              <a:tabLst>
                <a:tab pos="253365" algn="l"/>
              </a:tabLst>
            </a:pPr>
            <a:r>
              <a:rPr lang="en-US" sz="2000" spc="-5" dirty="0">
                <a:uFill>
                  <a:solidFill>
                    <a:srgbClr val="000000"/>
                  </a:solidFill>
                </a:uFill>
                <a:latin typeface="Times New Roman"/>
                <a:cs typeface="Times New Roman"/>
              </a:rPr>
              <a:t>- 	  </a:t>
            </a:r>
            <a:r>
              <a:rPr sz="2000" u="heavy" spc="-5" dirty="0">
                <a:uFill>
                  <a:solidFill>
                    <a:srgbClr val="000000"/>
                  </a:solidFill>
                </a:uFill>
                <a:latin typeface="Times New Roman"/>
                <a:cs typeface="Times New Roman"/>
              </a:rPr>
              <a:t>First</a:t>
            </a:r>
            <a:r>
              <a:rPr sz="2000" spc="-5" dirty="0">
                <a:latin typeface="Times New Roman"/>
                <a:cs typeface="Times New Roman"/>
              </a:rPr>
              <a:t>,</a:t>
            </a:r>
            <a:r>
              <a:rPr sz="2000" spc="-25" dirty="0">
                <a:latin typeface="Times New Roman"/>
                <a:cs typeface="Times New Roman"/>
              </a:rPr>
              <a:t> </a:t>
            </a:r>
            <a:r>
              <a:rPr sz="2000" dirty="0">
                <a:latin typeface="Times New Roman"/>
                <a:cs typeface="Times New Roman"/>
              </a:rPr>
              <a:t>the</a:t>
            </a:r>
            <a:r>
              <a:rPr sz="2000" spc="-5" dirty="0">
                <a:latin typeface="Times New Roman"/>
                <a:cs typeface="Times New Roman"/>
              </a:rPr>
              <a:t> </a:t>
            </a:r>
            <a:r>
              <a:rPr sz="2000" spc="-5" dirty="0">
                <a:solidFill>
                  <a:srgbClr val="00AFEF"/>
                </a:solidFill>
                <a:latin typeface="Times New Roman"/>
                <a:cs typeface="Times New Roman"/>
              </a:rPr>
              <a:t>performance</a:t>
            </a:r>
            <a:r>
              <a:rPr sz="2000" spc="-10" dirty="0">
                <a:solidFill>
                  <a:srgbClr val="00AFEF"/>
                </a:solidFill>
                <a:latin typeface="Times New Roman"/>
                <a:cs typeface="Times New Roman"/>
              </a:rPr>
              <a:t> </a:t>
            </a:r>
            <a:r>
              <a:rPr sz="2000" spc="-5" dirty="0">
                <a:solidFill>
                  <a:srgbClr val="00AFEF"/>
                </a:solidFill>
                <a:latin typeface="Times New Roman"/>
                <a:cs typeface="Times New Roman"/>
              </a:rPr>
              <a:t>measure</a:t>
            </a:r>
            <a:r>
              <a:rPr sz="2000" spc="10" dirty="0">
                <a:solidFill>
                  <a:srgbClr val="00AFEF"/>
                </a:solidFill>
                <a:latin typeface="Times New Roman"/>
                <a:cs typeface="Times New Roman"/>
              </a:rPr>
              <a:t> </a:t>
            </a:r>
            <a:r>
              <a:rPr sz="2000" spc="-5" dirty="0">
                <a:latin typeface="Times New Roman"/>
                <a:cs typeface="Times New Roman"/>
              </a:rPr>
              <a:t>would</a:t>
            </a:r>
            <a:r>
              <a:rPr sz="2000" spc="5" dirty="0">
                <a:latin typeface="Times New Roman"/>
                <a:cs typeface="Times New Roman"/>
              </a:rPr>
              <a:t> </a:t>
            </a:r>
            <a:r>
              <a:rPr sz="2000" dirty="0">
                <a:latin typeface="Times New Roman"/>
                <a:cs typeface="Times New Roman"/>
              </a:rPr>
              <a:t>be the</a:t>
            </a:r>
            <a:r>
              <a:rPr sz="2000" spc="-15" dirty="0">
                <a:latin typeface="Times New Roman"/>
                <a:cs typeface="Times New Roman"/>
              </a:rPr>
              <a:t> </a:t>
            </a:r>
            <a:r>
              <a:rPr sz="2000" u="heavy" spc="-5" dirty="0">
                <a:uFill>
                  <a:solidFill>
                    <a:srgbClr val="000000"/>
                  </a:solidFill>
                </a:uFill>
                <a:latin typeface="Times New Roman"/>
                <a:cs typeface="Times New Roman"/>
              </a:rPr>
              <a:t>amount</a:t>
            </a:r>
            <a:r>
              <a:rPr sz="2000" u="heavy" dirty="0">
                <a:uFill>
                  <a:solidFill>
                    <a:srgbClr val="000000"/>
                  </a:solidFill>
                </a:uFill>
                <a:latin typeface="Times New Roman"/>
                <a:cs typeface="Times New Roman"/>
              </a:rPr>
              <a:t> of</a:t>
            </a:r>
            <a:r>
              <a:rPr sz="2000" u="heavy" spc="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dirt</a:t>
            </a:r>
            <a:r>
              <a:rPr lang="en-US" sz="2000" dirty="0">
                <a:latin typeface="Times New Roman"/>
                <a:cs typeface="Times New Roman"/>
              </a:rPr>
              <a:t> </a:t>
            </a:r>
            <a:r>
              <a:rPr sz="2000" u="heavy" dirty="0">
                <a:uFill>
                  <a:solidFill>
                    <a:srgbClr val="000000"/>
                  </a:solidFill>
                </a:uFill>
                <a:latin typeface="Times New Roman"/>
                <a:cs typeface="Times New Roman"/>
              </a:rPr>
              <a:t>cleaned</a:t>
            </a:r>
            <a:r>
              <a:rPr sz="2000" u="heavy" spc="-4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up</a:t>
            </a:r>
            <a:r>
              <a:rPr sz="2000" u="heavy" spc="-1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in</a:t>
            </a:r>
            <a:r>
              <a:rPr sz="2000" u="heavy" spc="-1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a</a:t>
            </a:r>
            <a:r>
              <a:rPr sz="2000" u="heavy" spc="-2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single</a:t>
            </a:r>
            <a:r>
              <a:rPr sz="2000" u="heavy" spc="-2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eight-hour</a:t>
            </a:r>
            <a:r>
              <a:rPr sz="2000" u="heavy" spc="-30" dirty="0">
                <a:uFill>
                  <a:solidFill>
                    <a:srgbClr val="000000"/>
                  </a:solidFill>
                </a:uFill>
                <a:latin typeface="Times New Roman"/>
                <a:cs typeface="Times New Roman"/>
              </a:rPr>
              <a:t> </a:t>
            </a:r>
            <a:r>
              <a:rPr sz="2000" u="heavy" spc="-5" dirty="0">
                <a:uFill>
                  <a:solidFill>
                    <a:srgbClr val="000000"/>
                  </a:solidFill>
                </a:uFill>
                <a:latin typeface="Times New Roman"/>
                <a:cs typeface="Times New Roman"/>
              </a:rPr>
              <a:t>shift</a:t>
            </a:r>
            <a:r>
              <a:rPr sz="2000" spc="-5" dirty="0">
                <a:latin typeface="Times New Roman"/>
                <a:cs typeface="Times New Roman"/>
              </a:rPr>
              <a:t>.</a:t>
            </a:r>
            <a:endParaRPr sz="2000" dirty="0">
              <a:latin typeface="Times New Roman"/>
              <a:cs typeface="Times New Roman"/>
            </a:endParaRPr>
          </a:p>
          <a:p>
            <a:pPr marL="355600" marR="651510" lvl="1" indent="-342900">
              <a:spcBef>
                <a:spcPts val="580"/>
              </a:spcBef>
              <a:buFontTx/>
              <a:buChar char="-"/>
              <a:tabLst>
                <a:tab pos="572770" algn="l"/>
              </a:tabLst>
            </a:pPr>
            <a:r>
              <a:rPr sz="2000" u="heavy" spc="-5" dirty="0">
                <a:uFill>
                  <a:solidFill>
                    <a:srgbClr val="000000"/>
                  </a:solidFill>
                </a:uFill>
                <a:latin typeface="Times New Roman"/>
                <a:cs typeface="Times New Roman"/>
              </a:rPr>
              <a:t>Second</a:t>
            </a:r>
            <a:r>
              <a:rPr sz="2000" spc="-5" dirty="0">
                <a:latin typeface="Times New Roman"/>
                <a:cs typeface="Times New Roman"/>
              </a:rPr>
              <a:t>, </a:t>
            </a:r>
            <a:r>
              <a:rPr sz="2000" spc="-5" dirty="0">
                <a:solidFill>
                  <a:srgbClr val="00AFEF"/>
                </a:solidFill>
                <a:latin typeface="Times New Roman"/>
                <a:cs typeface="Times New Roman"/>
              </a:rPr>
              <a:t>performance measure </a:t>
            </a:r>
            <a:r>
              <a:rPr sz="2000" spc="-5" dirty="0">
                <a:latin typeface="Times New Roman"/>
                <a:cs typeface="Times New Roman"/>
              </a:rPr>
              <a:t>would factor </a:t>
            </a:r>
            <a:r>
              <a:rPr sz="2000" dirty="0">
                <a:latin typeface="Times New Roman"/>
                <a:cs typeface="Times New Roman"/>
              </a:rPr>
              <a:t>in the </a:t>
            </a:r>
            <a:r>
              <a:rPr sz="2000" u="heavy" spc="-5" dirty="0">
                <a:uFill>
                  <a:solidFill>
                    <a:srgbClr val="000000"/>
                  </a:solidFill>
                </a:uFill>
                <a:latin typeface="Times New Roman"/>
                <a:cs typeface="Times New Roman"/>
              </a:rPr>
              <a:t>amount </a:t>
            </a:r>
            <a:r>
              <a:rPr sz="2000" u="heavy" dirty="0">
                <a:uFill>
                  <a:solidFill>
                    <a:srgbClr val="000000"/>
                  </a:solidFill>
                </a:uFill>
                <a:latin typeface="Times New Roman"/>
                <a:cs typeface="Times New Roman"/>
              </a:rPr>
              <a:t>of </a:t>
            </a:r>
            <a:r>
              <a:rPr sz="2000" spc="-585" dirty="0">
                <a:latin typeface="Times New Roman"/>
                <a:cs typeface="Times New Roman"/>
              </a:rPr>
              <a:t> </a:t>
            </a:r>
            <a:r>
              <a:rPr sz="2000" u="heavy" dirty="0">
                <a:uFill>
                  <a:solidFill>
                    <a:srgbClr val="000000"/>
                  </a:solidFill>
                </a:uFill>
                <a:latin typeface="Times New Roman"/>
                <a:cs typeface="Times New Roman"/>
              </a:rPr>
              <a:t>electricity</a:t>
            </a:r>
            <a:r>
              <a:rPr sz="2000" u="heavy" spc="-45" dirty="0">
                <a:uFill>
                  <a:solidFill>
                    <a:srgbClr val="000000"/>
                  </a:solidFill>
                </a:uFill>
                <a:latin typeface="Times New Roman"/>
                <a:cs typeface="Times New Roman"/>
              </a:rPr>
              <a:t> </a:t>
            </a:r>
            <a:r>
              <a:rPr sz="2000" u="heavy" spc="-5" dirty="0">
                <a:uFill>
                  <a:solidFill>
                    <a:srgbClr val="000000"/>
                  </a:solidFill>
                </a:uFill>
                <a:latin typeface="Times New Roman"/>
                <a:cs typeface="Times New Roman"/>
              </a:rPr>
              <a:t>consumed</a:t>
            </a:r>
            <a:r>
              <a:rPr sz="2000" spc="-20" dirty="0">
                <a:latin typeface="Times New Roman"/>
                <a:cs typeface="Times New Roman"/>
              </a:rPr>
              <a:t> </a:t>
            </a:r>
            <a:r>
              <a:rPr sz="2000" dirty="0">
                <a:latin typeface="Times New Roman"/>
                <a:cs typeface="Times New Roman"/>
              </a:rPr>
              <a:t>and</a:t>
            </a:r>
            <a:r>
              <a:rPr sz="2000" spc="-5" dirty="0">
                <a:latin typeface="Times New Roman"/>
                <a:cs typeface="Times New Roman"/>
              </a:rPr>
              <a:t> </a:t>
            </a:r>
            <a:r>
              <a:rPr sz="2000" dirty="0">
                <a:latin typeface="Times New Roman"/>
                <a:cs typeface="Times New Roman"/>
              </a:rPr>
              <a:t>the</a:t>
            </a:r>
            <a:r>
              <a:rPr sz="2000" spc="-10" dirty="0">
                <a:latin typeface="Times New Roman"/>
                <a:cs typeface="Times New Roman"/>
              </a:rPr>
              <a:t> </a:t>
            </a:r>
            <a:r>
              <a:rPr sz="2000" u="heavy" spc="-5" dirty="0">
                <a:uFill>
                  <a:solidFill>
                    <a:srgbClr val="000000"/>
                  </a:solidFill>
                </a:uFill>
                <a:latin typeface="Times New Roman"/>
                <a:cs typeface="Times New Roman"/>
              </a:rPr>
              <a:t>amount </a:t>
            </a:r>
            <a:r>
              <a:rPr sz="2000" u="heavy" dirty="0">
                <a:uFill>
                  <a:solidFill>
                    <a:srgbClr val="000000"/>
                  </a:solidFill>
                </a:uFill>
                <a:latin typeface="Times New Roman"/>
                <a:cs typeface="Times New Roman"/>
              </a:rPr>
              <a:t>of</a:t>
            </a:r>
            <a:r>
              <a:rPr lang="en-US" sz="2000" u="heavy"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noise</a:t>
            </a:r>
            <a:r>
              <a:rPr sz="2000" u="heavy" spc="-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generated</a:t>
            </a:r>
            <a:r>
              <a:rPr sz="2000" spc="-30" dirty="0">
                <a:latin typeface="Times New Roman"/>
                <a:cs typeface="Times New Roman"/>
              </a:rPr>
              <a:t> </a:t>
            </a:r>
            <a:r>
              <a:rPr sz="2000" dirty="0">
                <a:latin typeface="Times New Roman"/>
                <a:cs typeface="Times New Roman"/>
              </a:rPr>
              <a:t>as</a:t>
            </a:r>
            <a:r>
              <a:rPr sz="2000" spc="-5" dirty="0">
                <a:latin typeface="Times New Roman"/>
                <a:cs typeface="Times New Roman"/>
              </a:rPr>
              <a:t> well.</a:t>
            </a:r>
            <a:endParaRPr lang="en-US" sz="2000" spc="-5" dirty="0">
              <a:latin typeface="Times New Roman"/>
              <a:cs typeface="Times New Roman"/>
            </a:endParaRPr>
          </a:p>
          <a:p>
            <a:pPr marL="355600" marR="651510" lvl="1" indent="-342900">
              <a:spcBef>
                <a:spcPts val="580"/>
              </a:spcBef>
              <a:buFontTx/>
              <a:buChar char="-"/>
              <a:tabLst>
                <a:tab pos="572770" algn="l"/>
              </a:tabLst>
            </a:pPr>
            <a:r>
              <a:rPr sz="2000" u="heavy" dirty="0">
                <a:uFill>
                  <a:solidFill>
                    <a:srgbClr val="000000"/>
                  </a:solidFill>
                </a:uFill>
                <a:latin typeface="Times New Roman"/>
                <a:cs typeface="Times New Roman"/>
              </a:rPr>
              <a:t>Third</a:t>
            </a:r>
            <a:r>
              <a:rPr sz="2000" dirty="0">
                <a:latin typeface="Times New Roman"/>
                <a:cs typeface="Times New Roman"/>
              </a:rPr>
              <a:t>,</a:t>
            </a:r>
            <a:r>
              <a:rPr sz="2000" spc="-15" dirty="0">
                <a:latin typeface="Times New Roman"/>
                <a:cs typeface="Times New Roman"/>
              </a:rPr>
              <a:t> </a:t>
            </a:r>
            <a:r>
              <a:rPr sz="2000" spc="-5" dirty="0">
                <a:solidFill>
                  <a:srgbClr val="00AFEF"/>
                </a:solidFill>
                <a:latin typeface="Times New Roman"/>
                <a:cs typeface="Times New Roman"/>
              </a:rPr>
              <a:t>performance</a:t>
            </a:r>
            <a:r>
              <a:rPr sz="2000" spc="-10" dirty="0">
                <a:solidFill>
                  <a:srgbClr val="00AFEF"/>
                </a:solidFill>
                <a:latin typeface="Times New Roman"/>
                <a:cs typeface="Times New Roman"/>
              </a:rPr>
              <a:t> </a:t>
            </a:r>
            <a:r>
              <a:rPr sz="2000" spc="-5" dirty="0">
                <a:solidFill>
                  <a:srgbClr val="00AFEF"/>
                </a:solidFill>
                <a:latin typeface="Times New Roman"/>
                <a:cs typeface="Times New Roman"/>
              </a:rPr>
              <a:t>measure</a:t>
            </a:r>
            <a:r>
              <a:rPr sz="2000" spc="10" dirty="0">
                <a:solidFill>
                  <a:srgbClr val="00AFEF"/>
                </a:solidFill>
                <a:latin typeface="Times New Roman"/>
                <a:cs typeface="Times New Roman"/>
              </a:rPr>
              <a:t> </a:t>
            </a:r>
            <a:r>
              <a:rPr sz="2000" spc="-5" dirty="0">
                <a:latin typeface="Times New Roman"/>
                <a:cs typeface="Times New Roman"/>
              </a:rPr>
              <a:t>might</a:t>
            </a:r>
            <a:r>
              <a:rPr sz="2000" dirty="0">
                <a:latin typeface="Times New Roman"/>
                <a:cs typeface="Times New Roman"/>
              </a:rPr>
              <a:t> </a:t>
            </a:r>
            <a:r>
              <a:rPr sz="2000" spc="-5" dirty="0">
                <a:latin typeface="Times New Roman"/>
                <a:cs typeface="Times New Roman"/>
              </a:rPr>
              <a:t>give</a:t>
            </a:r>
            <a:r>
              <a:rPr sz="2000" spc="-10" dirty="0">
                <a:latin typeface="Times New Roman"/>
                <a:cs typeface="Times New Roman"/>
              </a:rPr>
              <a:t> </a:t>
            </a:r>
            <a:r>
              <a:rPr sz="2000" u="heavy" dirty="0">
                <a:uFill>
                  <a:solidFill>
                    <a:srgbClr val="000000"/>
                  </a:solidFill>
                </a:uFill>
                <a:latin typeface="Times New Roman"/>
                <a:cs typeface="Times New Roman"/>
              </a:rPr>
              <a:t>highest</a:t>
            </a:r>
            <a:r>
              <a:rPr sz="2000" u="heavy" spc="-15" dirty="0">
                <a:uFill>
                  <a:solidFill>
                    <a:srgbClr val="000000"/>
                  </a:solidFill>
                </a:uFill>
                <a:latin typeface="Times New Roman"/>
                <a:cs typeface="Times New Roman"/>
              </a:rPr>
              <a:t> </a:t>
            </a:r>
            <a:r>
              <a:rPr sz="2000" u="heavy" spc="-5" dirty="0">
                <a:uFill>
                  <a:solidFill>
                    <a:srgbClr val="000000"/>
                  </a:solidFill>
                </a:uFill>
                <a:latin typeface="Times New Roman"/>
                <a:cs typeface="Times New Roman"/>
              </a:rPr>
              <a:t>marks</a:t>
            </a:r>
            <a:r>
              <a:rPr sz="2000" u="heavy" spc="1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to</a:t>
            </a:r>
            <a:r>
              <a:rPr sz="2000" u="heavy" spc="-1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an agent</a:t>
            </a:r>
            <a:r>
              <a:rPr lang="en-US" sz="2000" u="heavy" dirty="0">
                <a:uFill>
                  <a:solidFill>
                    <a:srgbClr val="000000"/>
                  </a:solidFill>
                </a:uFill>
                <a:latin typeface="Times New Roman"/>
                <a:cs typeface="Times New Roman"/>
              </a:rPr>
              <a:t> </a:t>
            </a:r>
            <a:r>
              <a:rPr sz="2000" dirty="0">
                <a:latin typeface="Times New Roman"/>
                <a:cs typeface="Times New Roman"/>
              </a:rPr>
              <a:t>that</a:t>
            </a:r>
            <a:r>
              <a:rPr sz="2000" spc="-20" dirty="0">
                <a:latin typeface="Times New Roman"/>
                <a:cs typeface="Times New Roman"/>
              </a:rPr>
              <a:t> </a:t>
            </a:r>
            <a:r>
              <a:rPr sz="2000" u="heavy" dirty="0">
                <a:uFill>
                  <a:solidFill>
                    <a:srgbClr val="000000"/>
                  </a:solidFill>
                </a:uFill>
                <a:latin typeface="Times New Roman"/>
                <a:cs typeface="Times New Roman"/>
              </a:rPr>
              <a:t>not</a:t>
            </a:r>
            <a:r>
              <a:rPr sz="2000" u="heavy" spc="-1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only</a:t>
            </a:r>
            <a:r>
              <a:rPr sz="2000" u="heavy" spc="-1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cleans</a:t>
            </a:r>
            <a:r>
              <a:rPr sz="2000" u="heavy" spc="-2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the</a:t>
            </a:r>
            <a:r>
              <a:rPr sz="2000" u="heavy" spc="-5" dirty="0">
                <a:uFill>
                  <a:solidFill>
                    <a:srgbClr val="000000"/>
                  </a:solidFill>
                </a:uFill>
                <a:latin typeface="Times New Roman"/>
                <a:cs typeface="Times New Roman"/>
              </a:rPr>
              <a:t> floor</a:t>
            </a:r>
            <a:r>
              <a:rPr sz="2000" u="heavy" spc="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quietly</a:t>
            </a:r>
            <a:r>
              <a:rPr sz="2000" spc="-30" dirty="0">
                <a:latin typeface="Times New Roman"/>
                <a:cs typeface="Times New Roman"/>
              </a:rPr>
              <a:t> </a:t>
            </a:r>
            <a:r>
              <a:rPr sz="2000" dirty="0">
                <a:latin typeface="Times New Roman"/>
                <a:cs typeface="Times New Roman"/>
              </a:rPr>
              <a:t>and</a:t>
            </a:r>
            <a:r>
              <a:rPr sz="2000" spc="-10" dirty="0">
                <a:latin typeface="Times New Roman"/>
                <a:cs typeface="Times New Roman"/>
              </a:rPr>
              <a:t> </a:t>
            </a:r>
            <a:r>
              <a:rPr sz="2000" dirty="0">
                <a:latin typeface="Times New Roman"/>
                <a:cs typeface="Times New Roman"/>
              </a:rPr>
              <a:t>also</a:t>
            </a:r>
            <a:r>
              <a:rPr sz="2000" spc="-20" dirty="0">
                <a:latin typeface="Times New Roman"/>
                <a:cs typeface="Times New Roman"/>
              </a:rPr>
              <a:t> </a:t>
            </a:r>
            <a:r>
              <a:rPr sz="2000" u="heavy" spc="-20" dirty="0">
                <a:uFill>
                  <a:solidFill>
                    <a:srgbClr val="000000"/>
                  </a:solidFill>
                </a:uFill>
                <a:latin typeface="Times New Roman"/>
                <a:cs typeface="Times New Roman"/>
              </a:rPr>
              <a:t>efficiently</a:t>
            </a:r>
            <a:r>
              <a:rPr sz="2000" spc="-20" dirty="0">
                <a:latin typeface="Times New Roman"/>
                <a:cs typeface="Times New Roman"/>
              </a:rPr>
              <a:t>.</a:t>
            </a:r>
            <a:endParaRPr sz="2000" dirty="0">
              <a:latin typeface="Times New Roman"/>
              <a:cs typeface="Times New Roman"/>
            </a:endParaRPr>
          </a:p>
          <a:p>
            <a:pPr>
              <a:spcBef>
                <a:spcPts val="10"/>
              </a:spcBef>
            </a:pPr>
            <a:endParaRPr sz="3200" dirty="0">
              <a:latin typeface="Times New Roman"/>
              <a:cs typeface="Times New Roman"/>
            </a:endParaRPr>
          </a:p>
          <a:p>
            <a:pPr marL="252729" indent="-240665">
              <a:buSzPct val="95833"/>
              <a:buFont typeface="Wingdings"/>
              <a:buChar char=""/>
              <a:tabLst>
                <a:tab pos="253365" algn="l"/>
              </a:tabLst>
            </a:pPr>
            <a:r>
              <a:rPr sz="2000" dirty="0">
                <a:latin typeface="Times New Roman"/>
                <a:cs typeface="Times New Roman"/>
              </a:rPr>
              <a:t>The</a:t>
            </a:r>
            <a:r>
              <a:rPr sz="2000" spc="-15" dirty="0">
                <a:latin typeface="Times New Roman"/>
                <a:cs typeface="Times New Roman"/>
              </a:rPr>
              <a:t> </a:t>
            </a:r>
            <a:r>
              <a:rPr sz="2000" spc="-5" dirty="0">
                <a:latin typeface="Times New Roman"/>
                <a:cs typeface="Times New Roman"/>
              </a:rPr>
              <a:t>“</a:t>
            </a:r>
            <a:r>
              <a:rPr sz="2000" i="1" spc="-5" dirty="0">
                <a:solidFill>
                  <a:srgbClr val="00AF50"/>
                </a:solidFill>
                <a:latin typeface="Times New Roman"/>
                <a:cs typeface="Times New Roman"/>
              </a:rPr>
              <a:t>when</a:t>
            </a:r>
            <a:r>
              <a:rPr sz="2000" i="1" spc="-5" dirty="0">
                <a:latin typeface="Times New Roman"/>
                <a:cs typeface="Times New Roman"/>
              </a:rPr>
              <a:t>”</a:t>
            </a:r>
            <a:r>
              <a:rPr sz="2000" i="1" dirty="0">
                <a:latin typeface="Times New Roman"/>
                <a:cs typeface="Times New Roman"/>
              </a:rPr>
              <a:t> </a:t>
            </a:r>
            <a:r>
              <a:rPr sz="2000" dirty="0">
                <a:latin typeface="Times New Roman"/>
                <a:cs typeface="Times New Roman"/>
              </a:rPr>
              <a:t>of</a:t>
            </a:r>
            <a:r>
              <a:rPr sz="2000" spc="5" dirty="0">
                <a:latin typeface="Times New Roman"/>
                <a:cs typeface="Times New Roman"/>
              </a:rPr>
              <a:t> </a:t>
            </a:r>
            <a:r>
              <a:rPr sz="2000" dirty="0">
                <a:solidFill>
                  <a:srgbClr val="00AFEF"/>
                </a:solidFill>
                <a:latin typeface="Times New Roman"/>
                <a:cs typeface="Times New Roman"/>
              </a:rPr>
              <a:t>evaluating</a:t>
            </a:r>
            <a:r>
              <a:rPr sz="2000" spc="-35" dirty="0">
                <a:solidFill>
                  <a:srgbClr val="00AFEF"/>
                </a:solidFill>
                <a:latin typeface="Times New Roman"/>
                <a:cs typeface="Times New Roman"/>
              </a:rPr>
              <a:t> </a:t>
            </a:r>
            <a:r>
              <a:rPr sz="2000" spc="-5" dirty="0">
                <a:solidFill>
                  <a:srgbClr val="00AFEF"/>
                </a:solidFill>
                <a:latin typeface="Times New Roman"/>
                <a:cs typeface="Times New Roman"/>
              </a:rPr>
              <a:t>performance</a:t>
            </a:r>
            <a:r>
              <a:rPr sz="2000" spc="5" dirty="0">
                <a:solidFill>
                  <a:srgbClr val="00AFEF"/>
                </a:solidFill>
                <a:latin typeface="Times New Roman"/>
                <a:cs typeface="Times New Roman"/>
              </a:rPr>
              <a:t> </a:t>
            </a:r>
            <a:r>
              <a:rPr sz="2000" spc="-5" dirty="0">
                <a:solidFill>
                  <a:srgbClr val="00AFEF"/>
                </a:solidFill>
                <a:latin typeface="Times New Roman"/>
                <a:cs typeface="Times New Roman"/>
              </a:rPr>
              <a:t>measure</a:t>
            </a:r>
            <a:r>
              <a:rPr sz="2000" dirty="0">
                <a:solidFill>
                  <a:srgbClr val="00AFEF"/>
                </a:solidFill>
                <a:latin typeface="Times New Roman"/>
                <a:cs typeface="Times New Roman"/>
              </a:rPr>
              <a:t> </a:t>
            </a:r>
            <a:r>
              <a:rPr sz="2000" dirty="0">
                <a:latin typeface="Times New Roman"/>
                <a:cs typeface="Times New Roman"/>
              </a:rPr>
              <a:t>is</a:t>
            </a:r>
            <a:r>
              <a:rPr sz="2000" spc="5" dirty="0">
                <a:latin typeface="Times New Roman"/>
                <a:cs typeface="Times New Roman"/>
              </a:rPr>
              <a:t> </a:t>
            </a:r>
            <a:r>
              <a:rPr sz="2000" dirty="0">
                <a:latin typeface="Times New Roman"/>
                <a:cs typeface="Times New Roman"/>
              </a:rPr>
              <a:t>also</a:t>
            </a:r>
            <a:r>
              <a:rPr sz="2000" spc="-20" dirty="0">
                <a:latin typeface="Times New Roman"/>
                <a:cs typeface="Times New Roman"/>
              </a:rPr>
              <a:t> </a:t>
            </a:r>
            <a:r>
              <a:rPr sz="2000" spc="-5" dirty="0">
                <a:latin typeface="Times New Roman"/>
                <a:cs typeface="Times New Roman"/>
              </a:rPr>
              <a:t>important.</a:t>
            </a:r>
            <a:endParaRPr sz="2000" dirty="0">
              <a:latin typeface="Times New Roman"/>
              <a:cs typeface="Times New Roman"/>
            </a:endParaRPr>
          </a:p>
          <a:p>
            <a:pPr marL="12700" marR="455295" lvl="1" indent="381000">
              <a:spcBef>
                <a:spcPts val="580"/>
              </a:spcBef>
              <a:buChar char="-"/>
              <a:tabLst>
                <a:tab pos="572770" algn="l"/>
              </a:tabLst>
            </a:pPr>
            <a:r>
              <a:rPr sz="2000" dirty="0">
                <a:latin typeface="Times New Roman"/>
                <a:cs typeface="Times New Roman"/>
              </a:rPr>
              <a:t>If</a:t>
            </a:r>
            <a:r>
              <a:rPr sz="2000" spc="-10" dirty="0">
                <a:latin typeface="Times New Roman"/>
                <a:cs typeface="Times New Roman"/>
              </a:rPr>
              <a:t> </a:t>
            </a:r>
            <a:r>
              <a:rPr sz="2000" spc="-5" dirty="0">
                <a:latin typeface="Times New Roman"/>
                <a:cs typeface="Times New Roman"/>
              </a:rPr>
              <a:t>we</a:t>
            </a:r>
            <a:r>
              <a:rPr sz="2000" spc="-10" dirty="0">
                <a:latin typeface="Times New Roman"/>
                <a:cs typeface="Times New Roman"/>
              </a:rPr>
              <a:t> </a:t>
            </a:r>
            <a:r>
              <a:rPr sz="2000" spc="-5" dirty="0">
                <a:latin typeface="Times New Roman"/>
                <a:cs typeface="Times New Roman"/>
              </a:rPr>
              <a:t>measured </a:t>
            </a:r>
            <a:r>
              <a:rPr sz="2000" dirty="0">
                <a:latin typeface="Times New Roman"/>
                <a:cs typeface="Times New Roman"/>
              </a:rPr>
              <a:t>how</a:t>
            </a:r>
            <a:r>
              <a:rPr sz="2000" spc="-5" dirty="0">
                <a:latin typeface="Times New Roman"/>
                <a:cs typeface="Times New Roman"/>
              </a:rPr>
              <a:t> much</a:t>
            </a:r>
            <a:r>
              <a:rPr sz="2000" spc="5" dirty="0">
                <a:latin typeface="Times New Roman"/>
                <a:cs typeface="Times New Roman"/>
              </a:rPr>
              <a:t> </a:t>
            </a:r>
            <a:r>
              <a:rPr sz="2000" dirty="0">
                <a:latin typeface="Times New Roman"/>
                <a:cs typeface="Times New Roman"/>
              </a:rPr>
              <a:t>dirt</a:t>
            </a:r>
            <a:r>
              <a:rPr sz="2000" spc="-25" dirty="0">
                <a:latin typeface="Times New Roman"/>
                <a:cs typeface="Times New Roman"/>
              </a:rPr>
              <a:t> </a:t>
            </a:r>
            <a:r>
              <a:rPr sz="2000" dirty="0">
                <a:latin typeface="Times New Roman"/>
                <a:cs typeface="Times New Roman"/>
              </a:rPr>
              <a:t>the</a:t>
            </a:r>
            <a:r>
              <a:rPr sz="2000" spc="-25" dirty="0">
                <a:latin typeface="Times New Roman"/>
                <a:cs typeface="Times New Roman"/>
              </a:rPr>
              <a:t> </a:t>
            </a:r>
            <a:r>
              <a:rPr sz="2000" dirty="0">
                <a:latin typeface="Times New Roman"/>
                <a:cs typeface="Times New Roman"/>
              </a:rPr>
              <a:t>agent</a:t>
            </a:r>
            <a:r>
              <a:rPr sz="2000" spc="-10" dirty="0">
                <a:latin typeface="Times New Roman"/>
                <a:cs typeface="Times New Roman"/>
              </a:rPr>
              <a:t> </a:t>
            </a:r>
            <a:r>
              <a:rPr sz="2000" dirty="0">
                <a:latin typeface="Times New Roman"/>
                <a:cs typeface="Times New Roman"/>
              </a:rPr>
              <a:t>had</a:t>
            </a:r>
            <a:r>
              <a:rPr sz="2000" spc="-15" dirty="0">
                <a:latin typeface="Times New Roman"/>
                <a:cs typeface="Times New Roman"/>
              </a:rPr>
              <a:t> </a:t>
            </a:r>
            <a:r>
              <a:rPr sz="2000" dirty="0">
                <a:latin typeface="Times New Roman"/>
                <a:cs typeface="Times New Roman"/>
              </a:rPr>
              <a:t>cleaned</a:t>
            </a:r>
            <a:r>
              <a:rPr sz="2000" spc="-25" dirty="0">
                <a:latin typeface="Times New Roman"/>
                <a:cs typeface="Times New Roman"/>
              </a:rPr>
              <a:t> </a:t>
            </a:r>
            <a:r>
              <a:rPr sz="2000" dirty="0">
                <a:latin typeface="Times New Roman"/>
                <a:cs typeface="Times New Roman"/>
              </a:rPr>
              <a:t>up</a:t>
            </a:r>
            <a:r>
              <a:rPr sz="2000" spc="15" dirty="0">
                <a:latin typeface="Times New Roman"/>
                <a:cs typeface="Times New Roman"/>
              </a:rPr>
              <a:t> </a:t>
            </a:r>
            <a:r>
              <a:rPr sz="2000" dirty="0">
                <a:latin typeface="Times New Roman"/>
                <a:cs typeface="Times New Roman"/>
              </a:rPr>
              <a:t>in</a:t>
            </a:r>
            <a:r>
              <a:rPr sz="2000" spc="-15" dirty="0">
                <a:latin typeface="Times New Roman"/>
                <a:cs typeface="Times New Roman"/>
              </a:rPr>
              <a:t> </a:t>
            </a:r>
            <a:r>
              <a:rPr sz="2000" dirty="0">
                <a:latin typeface="Times New Roman"/>
                <a:cs typeface="Times New Roman"/>
              </a:rPr>
              <a:t>the </a:t>
            </a:r>
            <a:r>
              <a:rPr sz="2000" spc="-585" dirty="0">
                <a:latin typeface="Times New Roman"/>
                <a:cs typeface="Times New Roman"/>
              </a:rPr>
              <a:t> </a:t>
            </a:r>
            <a:r>
              <a:rPr sz="2000" u="heavy" dirty="0">
                <a:uFill>
                  <a:solidFill>
                    <a:srgbClr val="000000"/>
                  </a:solidFill>
                </a:uFill>
                <a:latin typeface="Times New Roman"/>
                <a:cs typeface="Times New Roman"/>
              </a:rPr>
              <a:t>first</a:t>
            </a:r>
            <a:r>
              <a:rPr sz="2000" u="heavy" spc="-1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hour of the</a:t>
            </a:r>
            <a:r>
              <a:rPr sz="2000" u="heavy" spc="-15" dirty="0">
                <a:uFill>
                  <a:solidFill>
                    <a:srgbClr val="000000"/>
                  </a:solidFill>
                </a:uFill>
                <a:latin typeface="Times New Roman"/>
                <a:cs typeface="Times New Roman"/>
              </a:rPr>
              <a:t> </a:t>
            </a:r>
            <a:r>
              <a:rPr sz="2000" u="heavy" spc="-40" dirty="0">
                <a:uFill>
                  <a:solidFill>
                    <a:srgbClr val="000000"/>
                  </a:solidFill>
                </a:uFill>
                <a:latin typeface="Times New Roman"/>
                <a:cs typeface="Times New Roman"/>
              </a:rPr>
              <a:t>day</a:t>
            </a:r>
            <a:r>
              <a:rPr sz="2000" spc="-40" dirty="0">
                <a:latin typeface="Times New Roman"/>
                <a:cs typeface="Times New Roman"/>
              </a:rPr>
              <a:t>.</a:t>
            </a:r>
            <a:endParaRPr lang="en-US" sz="2000" spc="-40" dirty="0">
              <a:latin typeface="Times New Roman"/>
              <a:cs typeface="Times New Roman"/>
            </a:endParaRPr>
          </a:p>
          <a:p>
            <a:pPr marL="12700" marR="455295" lvl="1" indent="381000">
              <a:spcBef>
                <a:spcPts val="580"/>
              </a:spcBef>
              <a:buChar char="-"/>
              <a:tabLst>
                <a:tab pos="572770" algn="l"/>
              </a:tabLst>
            </a:pPr>
            <a:r>
              <a:rPr lang="en-US" sz="2000" dirty="0">
                <a:latin typeface="Times New Roman"/>
                <a:cs typeface="Times New Roman"/>
              </a:rPr>
              <a:t>E</a:t>
            </a:r>
            <a:r>
              <a:rPr sz="2000" dirty="0">
                <a:latin typeface="Times New Roman"/>
                <a:cs typeface="Times New Roman"/>
              </a:rPr>
              <a:t>ither</a:t>
            </a:r>
            <a:r>
              <a:rPr sz="2000" spc="-35" dirty="0">
                <a:latin typeface="Times New Roman"/>
                <a:cs typeface="Times New Roman"/>
              </a:rPr>
              <a:t> </a:t>
            </a:r>
            <a:r>
              <a:rPr sz="2000" spc="-5" dirty="0">
                <a:latin typeface="Times New Roman"/>
                <a:cs typeface="Times New Roman"/>
              </a:rPr>
              <a:t>we</a:t>
            </a:r>
            <a:r>
              <a:rPr sz="2000" spc="5" dirty="0">
                <a:latin typeface="Times New Roman"/>
                <a:cs typeface="Times New Roman"/>
              </a:rPr>
              <a:t> </a:t>
            </a:r>
            <a:r>
              <a:rPr sz="2000" dirty="0">
                <a:latin typeface="Times New Roman"/>
                <a:cs typeface="Times New Roman"/>
              </a:rPr>
              <a:t>query</a:t>
            </a:r>
            <a:r>
              <a:rPr sz="2000" spc="-15" dirty="0">
                <a:latin typeface="Times New Roman"/>
                <a:cs typeface="Times New Roman"/>
              </a:rPr>
              <a:t> </a:t>
            </a:r>
            <a:r>
              <a:rPr sz="2000" dirty="0">
                <a:latin typeface="Times New Roman"/>
                <a:cs typeface="Times New Roman"/>
              </a:rPr>
              <a:t>for</a:t>
            </a:r>
            <a:r>
              <a:rPr sz="2000" spc="5" dirty="0">
                <a:latin typeface="Times New Roman"/>
                <a:cs typeface="Times New Roman"/>
              </a:rPr>
              <a:t> </a:t>
            </a:r>
            <a:r>
              <a:rPr sz="2000" spc="-5" dirty="0">
                <a:latin typeface="Times New Roman"/>
                <a:cs typeface="Times New Roman"/>
              </a:rPr>
              <a:t>appreciation</a:t>
            </a:r>
            <a:r>
              <a:rPr sz="2000" spc="-25" dirty="0">
                <a:latin typeface="Times New Roman"/>
                <a:cs typeface="Times New Roman"/>
              </a:rPr>
              <a:t> </a:t>
            </a:r>
            <a:r>
              <a:rPr sz="2000" dirty="0">
                <a:latin typeface="Times New Roman"/>
                <a:cs typeface="Times New Roman"/>
              </a:rPr>
              <a:t>or </a:t>
            </a:r>
            <a:r>
              <a:rPr sz="2000" spc="-5" dirty="0">
                <a:latin typeface="Times New Roman"/>
                <a:cs typeface="Times New Roman"/>
              </a:rPr>
              <a:t>punishment </a:t>
            </a:r>
            <a:r>
              <a:rPr sz="2000" u="heavy" dirty="0">
                <a:uFill>
                  <a:solidFill>
                    <a:srgbClr val="000000"/>
                  </a:solidFill>
                </a:uFill>
                <a:latin typeface="Times New Roman"/>
                <a:cs typeface="Times New Roman"/>
              </a:rPr>
              <a:t>to</a:t>
            </a:r>
            <a:r>
              <a:rPr sz="2000" u="heavy" spc="-1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get positive</a:t>
            </a:r>
            <a:r>
              <a:rPr lang="en-IN" sz="2000" u="heavy" dirty="0">
                <a:uFill>
                  <a:solidFill>
                    <a:srgbClr val="000000"/>
                  </a:solidFill>
                </a:uFill>
                <a:latin typeface="Times New Roman"/>
                <a:cs typeface="Times New Roman"/>
              </a:rPr>
              <a:t> re</a:t>
            </a:r>
            <a:r>
              <a:rPr lang="en-IN" sz="2000" u="heavy" spc="-5" dirty="0">
                <a:uFill>
                  <a:solidFill>
                    <a:srgbClr val="000000"/>
                  </a:solidFill>
                </a:uFill>
                <a:latin typeface="Times New Roman"/>
                <a:cs typeface="Times New Roman"/>
              </a:rPr>
              <a:t>su</a:t>
            </a:r>
            <a:r>
              <a:rPr lang="en-IN" sz="2000" u="heavy" spc="5" dirty="0">
                <a:uFill>
                  <a:solidFill>
                    <a:srgbClr val="000000"/>
                  </a:solidFill>
                </a:uFill>
                <a:latin typeface="Times New Roman"/>
                <a:cs typeface="Times New Roman"/>
              </a:rPr>
              <a:t>l</a:t>
            </a:r>
            <a:r>
              <a:rPr lang="en-IN" sz="2000" u="heavy" dirty="0">
                <a:uFill>
                  <a:solidFill>
                    <a:srgbClr val="000000"/>
                  </a:solidFill>
                </a:uFill>
                <a:latin typeface="Times New Roman"/>
                <a:cs typeface="Times New Roman"/>
              </a:rPr>
              <a:t>t</a:t>
            </a:r>
            <a:r>
              <a:rPr lang="en-IN" sz="2000" u="heavy" spc="5" dirty="0">
                <a:uFill>
                  <a:solidFill>
                    <a:srgbClr val="000000"/>
                  </a:solidFill>
                </a:uFill>
                <a:latin typeface="Times New Roman"/>
                <a:cs typeface="Times New Roman"/>
              </a:rPr>
              <a:t>s</a:t>
            </a:r>
            <a:r>
              <a:rPr lang="en-IN" sz="2000" dirty="0">
                <a:latin typeface="Times New Roman"/>
                <a:cs typeface="Times New Roman"/>
              </a:rPr>
              <a:t>.</a:t>
            </a:r>
          </a:p>
          <a:p>
            <a:pPr marL="572135" lvl="1" indent="-179070">
              <a:spcBef>
                <a:spcPts val="575"/>
              </a:spcBef>
              <a:buChar char="-"/>
              <a:tabLst>
                <a:tab pos="572770" algn="l"/>
              </a:tabLst>
            </a:pPr>
            <a:endParaRPr sz="2000" dirty="0">
              <a:latin typeface="Times New Roman"/>
              <a:cs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71502" y="-18576"/>
            <a:ext cx="6496048" cy="702756"/>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dirty="0"/>
              <a:t>2. </a:t>
            </a:r>
            <a:r>
              <a:rPr spc="-5" dirty="0"/>
              <a:t>Ho</a:t>
            </a:r>
            <a:r>
              <a:rPr dirty="0"/>
              <a:t>w</a:t>
            </a:r>
            <a:r>
              <a:rPr spc="-190" dirty="0"/>
              <a:t> </a:t>
            </a:r>
            <a:r>
              <a:rPr spc="-5" dirty="0"/>
              <a:t>Agent</a:t>
            </a:r>
            <a:r>
              <a:rPr dirty="0"/>
              <a:t>s</a:t>
            </a:r>
            <a:r>
              <a:rPr spc="5" dirty="0"/>
              <a:t> </a:t>
            </a:r>
            <a:r>
              <a:rPr spc="-15" dirty="0"/>
              <a:t>s</a:t>
            </a:r>
            <a:r>
              <a:rPr dirty="0"/>
              <a:t>hould</a:t>
            </a:r>
            <a:r>
              <a:rPr spc="-180" dirty="0"/>
              <a:t> </a:t>
            </a:r>
            <a:r>
              <a:rPr spc="-5" dirty="0"/>
              <a:t>Act?</a:t>
            </a:r>
          </a:p>
        </p:txBody>
      </p:sp>
      <p:sp>
        <p:nvSpPr>
          <p:cNvPr id="3" name="object 3"/>
          <p:cNvSpPr txBox="1"/>
          <p:nvPr/>
        </p:nvSpPr>
        <p:spPr>
          <a:xfrm>
            <a:off x="9112026" y="75946"/>
            <a:ext cx="1492885" cy="513715"/>
          </a:xfrm>
          <a:prstGeom prst="rect">
            <a:avLst/>
          </a:prstGeom>
        </p:spPr>
        <p:txBody>
          <a:bodyPr vert="horz" wrap="square" lIns="0" tIns="12700" rIns="0" bIns="0" rtlCol="0">
            <a:spAutoFit/>
          </a:bodyPr>
          <a:lstStyle/>
          <a:p>
            <a:pPr marL="12700">
              <a:spcBef>
                <a:spcPts val="100"/>
              </a:spcBef>
            </a:pPr>
            <a:r>
              <a:rPr sz="3200" spc="-5" dirty="0">
                <a:latin typeface="Times New Roman"/>
                <a:cs typeface="Times New Roman"/>
              </a:rPr>
              <a:t>(Cont…)</a:t>
            </a:r>
            <a:endParaRPr sz="3200">
              <a:latin typeface="Times New Roman"/>
              <a:cs typeface="Times New Roman"/>
            </a:endParaRPr>
          </a:p>
        </p:txBody>
      </p:sp>
      <p:sp>
        <p:nvSpPr>
          <p:cNvPr id="4" name="object 4"/>
          <p:cNvSpPr txBox="1"/>
          <p:nvPr/>
        </p:nvSpPr>
        <p:spPr>
          <a:xfrm>
            <a:off x="504824" y="714884"/>
            <a:ext cx="11115675" cy="5463034"/>
          </a:xfrm>
          <a:prstGeom prst="rect">
            <a:avLst/>
          </a:prstGeom>
        </p:spPr>
        <p:txBody>
          <a:bodyPr vert="horz" wrap="square" lIns="0" tIns="12700" rIns="0" bIns="0" rtlCol="0">
            <a:spAutoFit/>
          </a:bodyPr>
          <a:lstStyle/>
          <a:p>
            <a:pPr marL="12700">
              <a:spcBef>
                <a:spcPts val="100"/>
              </a:spcBef>
            </a:pPr>
            <a:endParaRPr lang="en-IN" sz="2400" b="1" dirty="0">
              <a:latin typeface="Times New Roman"/>
              <a:cs typeface="Times New Roman"/>
            </a:endParaRPr>
          </a:p>
          <a:p>
            <a:pPr marL="12700">
              <a:spcBef>
                <a:spcPts val="100"/>
              </a:spcBef>
            </a:pPr>
            <a:r>
              <a:rPr sz="2400" b="1" dirty="0">
                <a:latin typeface="Times New Roman"/>
                <a:cs typeface="Times New Roman"/>
              </a:rPr>
              <a:t>2.1</a:t>
            </a:r>
            <a:r>
              <a:rPr sz="2400" b="1" spc="5" dirty="0">
                <a:latin typeface="Times New Roman"/>
                <a:cs typeface="Times New Roman"/>
              </a:rPr>
              <a:t>:</a:t>
            </a:r>
            <a:r>
              <a:rPr sz="2400" b="1" dirty="0">
                <a:latin typeface="Times New Roman"/>
                <a:cs typeface="Times New Roman"/>
              </a:rPr>
              <a:t>-</a:t>
            </a:r>
            <a:r>
              <a:rPr sz="2400" b="1" spc="-45" dirty="0">
                <a:latin typeface="Times New Roman"/>
                <a:cs typeface="Times New Roman"/>
              </a:rPr>
              <a:t> </a:t>
            </a:r>
            <a:r>
              <a:rPr sz="2400" b="1" u="heavy" spc="-225" dirty="0">
                <a:uFill>
                  <a:solidFill>
                    <a:srgbClr val="000000"/>
                  </a:solidFill>
                </a:uFill>
                <a:latin typeface="Times New Roman"/>
                <a:cs typeface="Times New Roman"/>
              </a:rPr>
              <a:t>T</a:t>
            </a:r>
            <a:r>
              <a:rPr sz="2400" b="1" u="heavy" dirty="0">
                <a:uFill>
                  <a:solidFill>
                    <a:srgbClr val="000000"/>
                  </a:solidFill>
                </a:uFill>
                <a:latin typeface="Times New Roman"/>
                <a:cs typeface="Times New Roman"/>
              </a:rPr>
              <a:t>as</a:t>
            </a:r>
            <a:r>
              <a:rPr sz="2400" b="1" u="heavy" spc="5" dirty="0">
                <a:uFill>
                  <a:solidFill>
                    <a:srgbClr val="000000"/>
                  </a:solidFill>
                </a:uFill>
                <a:latin typeface="Times New Roman"/>
                <a:cs typeface="Times New Roman"/>
              </a:rPr>
              <a:t>k</a:t>
            </a:r>
            <a:r>
              <a:rPr sz="2400" b="1" u="heavy" dirty="0">
                <a:uFill>
                  <a:solidFill>
                    <a:srgbClr val="000000"/>
                  </a:solidFill>
                </a:uFill>
                <a:latin typeface="Times New Roman"/>
                <a:cs typeface="Times New Roman"/>
              </a:rPr>
              <a:t>s</a:t>
            </a:r>
            <a:r>
              <a:rPr sz="2400" b="1" u="heavy" spc="-15" dirty="0">
                <a:uFill>
                  <a:solidFill>
                    <a:srgbClr val="000000"/>
                  </a:solidFill>
                </a:uFill>
                <a:latin typeface="Times New Roman"/>
                <a:cs typeface="Times New Roman"/>
              </a:rPr>
              <a:t> </a:t>
            </a:r>
            <a:r>
              <a:rPr sz="2400" b="1" u="heavy" dirty="0">
                <a:uFill>
                  <a:solidFill>
                    <a:srgbClr val="000000"/>
                  </a:solidFill>
                </a:uFill>
                <a:latin typeface="Times New Roman"/>
                <a:cs typeface="Times New Roman"/>
              </a:rPr>
              <a:t>Parame</a:t>
            </a:r>
            <a:r>
              <a:rPr sz="2400" b="1" u="heavy" spc="10" dirty="0">
                <a:uFill>
                  <a:solidFill>
                    <a:srgbClr val="000000"/>
                  </a:solidFill>
                </a:uFill>
                <a:latin typeface="Times New Roman"/>
                <a:cs typeface="Times New Roman"/>
              </a:rPr>
              <a:t>t</a:t>
            </a:r>
            <a:r>
              <a:rPr sz="2400" b="1" u="heavy" dirty="0">
                <a:uFill>
                  <a:solidFill>
                    <a:srgbClr val="000000"/>
                  </a:solidFill>
                </a:uFill>
                <a:latin typeface="Times New Roman"/>
                <a:cs typeface="Times New Roman"/>
              </a:rPr>
              <a:t>ers</a:t>
            </a:r>
            <a:r>
              <a:rPr sz="2400" b="1" u="heavy" spc="-20" dirty="0">
                <a:uFill>
                  <a:solidFill>
                    <a:srgbClr val="000000"/>
                  </a:solidFill>
                </a:uFill>
                <a:latin typeface="Times New Roman"/>
                <a:cs typeface="Times New Roman"/>
              </a:rPr>
              <a:t> </a:t>
            </a:r>
            <a:r>
              <a:rPr sz="2400" b="1" u="heavy" dirty="0">
                <a:uFill>
                  <a:solidFill>
                    <a:srgbClr val="000000"/>
                  </a:solidFill>
                </a:uFill>
                <a:latin typeface="Times New Roman"/>
                <a:cs typeface="Times New Roman"/>
              </a:rPr>
              <a:t>for</a:t>
            </a:r>
            <a:r>
              <a:rPr sz="2400" b="1" u="heavy" spc="-185" dirty="0">
                <a:uFill>
                  <a:solidFill>
                    <a:srgbClr val="000000"/>
                  </a:solidFill>
                </a:uFill>
                <a:latin typeface="Times New Roman"/>
                <a:cs typeface="Times New Roman"/>
              </a:rPr>
              <a:t> </a:t>
            </a:r>
            <a:r>
              <a:rPr sz="2400" b="1" u="heavy" spc="-5" dirty="0">
                <a:uFill>
                  <a:solidFill>
                    <a:srgbClr val="000000"/>
                  </a:solidFill>
                </a:uFill>
                <a:latin typeface="Times New Roman"/>
                <a:cs typeface="Times New Roman"/>
              </a:rPr>
              <a:t>Agent</a:t>
            </a:r>
            <a:r>
              <a:rPr sz="2400" b="1" u="heavy" dirty="0">
                <a:uFill>
                  <a:solidFill>
                    <a:srgbClr val="000000"/>
                  </a:solidFill>
                </a:uFill>
                <a:latin typeface="Times New Roman"/>
                <a:cs typeface="Times New Roman"/>
              </a:rPr>
              <a:t>s</a:t>
            </a:r>
            <a:r>
              <a:rPr sz="2400" b="1" u="heavy" spc="10" dirty="0">
                <a:uFill>
                  <a:solidFill>
                    <a:srgbClr val="000000"/>
                  </a:solidFill>
                </a:uFill>
                <a:latin typeface="Times New Roman"/>
                <a:cs typeface="Times New Roman"/>
              </a:rPr>
              <a:t> </a:t>
            </a:r>
            <a:r>
              <a:rPr sz="2400" b="1" u="heavy" dirty="0">
                <a:uFill>
                  <a:solidFill>
                    <a:srgbClr val="000000"/>
                  </a:solidFill>
                </a:uFill>
                <a:latin typeface="Times New Roman"/>
                <a:cs typeface="Times New Roman"/>
              </a:rPr>
              <a:t>to </a:t>
            </a:r>
            <a:r>
              <a:rPr sz="2400" b="1" u="heavy" spc="-5" dirty="0">
                <a:uFill>
                  <a:solidFill>
                    <a:srgbClr val="000000"/>
                  </a:solidFill>
                </a:uFill>
                <a:latin typeface="Times New Roman"/>
                <a:cs typeface="Times New Roman"/>
              </a:rPr>
              <a:t>pe</a:t>
            </a:r>
            <a:r>
              <a:rPr sz="2400" b="1" u="heavy" dirty="0">
                <a:uFill>
                  <a:solidFill>
                    <a:srgbClr val="000000"/>
                  </a:solidFill>
                </a:uFill>
                <a:latin typeface="Times New Roman"/>
                <a:cs typeface="Times New Roman"/>
              </a:rPr>
              <a:t>rform</a:t>
            </a:r>
            <a:r>
              <a:rPr sz="2400" b="1" u="heavy" spc="-20" dirty="0">
                <a:uFill>
                  <a:solidFill>
                    <a:srgbClr val="000000"/>
                  </a:solidFill>
                </a:uFill>
                <a:latin typeface="Times New Roman"/>
                <a:cs typeface="Times New Roman"/>
              </a:rPr>
              <a:t> </a:t>
            </a:r>
            <a:r>
              <a:rPr sz="2400" b="1" u="heavy" dirty="0">
                <a:uFill>
                  <a:solidFill>
                    <a:srgbClr val="000000"/>
                  </a:solidFill>
                </a:uFill>
                <a:latin typeface="Times New Roman"/>
                <a:cs typeface="Times New Roman"/>
              </a:rPr>
              <a:t>accura</a:t>
            </a:r>
            <a:r>
              <a:rPr sz="2400" b="1" u="heavy" spc="5" dirty="0">
                <a:uFill>
                  <a:solidFill>
                    <a:srgbClr val="000000"/>
                  </a:solidFill>
                </a:uFill>
                <a:latin typeface="Times New Roman"/>
                <a:cs typeface="Times New Roman"/>
              </a:rPr>
              <a:t>t</a:t>
            </a:r>
            <a:r>
              <a:rPr sz="2400" b="1" u="heavy" dirty="0">
                <a:uFill>
                  <a:solidFill>
                    <a:srgbClr val="000000"/>
                  </a:solidFill>
                </a:uFill>
                <a:latin typeface="Times New Roman"/>
                <a:cs typeface="Times New Roman"/>
              </a:rPr>
              <a:t>el</a:t>
            </a:r>
            <a:r>
              <a:rPr sz="2400" b="1" u="heavy" spc="35" dirty="0">
                <a:uFill>
                  <a:solidFill>
                    <a:srgbClr val="000000"/>
                  </a:solidFill>
                </a:uFill>
                <a:latin typeface="Times New Roman"/>
                <a:cs typeface="Times New Roman"/>
              </a:rPr>
              <a:t>y</a:t>
            </a:r>
            <a:r>
              <a:rPr sz="2400" dirty="0">
                <a:latin typeface="Times New Roman"/>
                <a:cs typeface="Times New Roman"/>
              </a:rPr>
              <a:t>:</a:t>
            </a:r>
          </a:p>
          <a:p>
            <a:pPr>
              <a:spcBef>
                <a:spcPts val="5"/>
              </a:spcBef>
            </a:pPr>
            <a:endParaRPr sz="2800" dirty="0">
              <a:latin typeface="Times New Roman"/>
              <a:cs typeface="Times New Roman"/>
            </a:endParaRPr>
          </a:p>
          <a:p>
            <a:pPr marL="255270" indent="-243204">
              <a:buSzPct val="95833"/>
              <a:buFont typeface="Wingdings"/>
              <a:buChar char=""/>
              <a:tabLst>
                <a:tab pos="255904" algn="l"/>
              </a:tabLst>
            </a:pPr>
            <a:r>
              <a:rPr sz="2400" spc="-5" dirty="0">
                <a:latin typeface="Times New Roman"/>
                <a:cs typeface="Times New Roman"/>
              </a:rPr>
              <a:t>Major factors</a:t>
            </a:r>
            <a:r>
              <a:rPr sz="2400" spc="-25" dirty="0">
                <a:latin typeface="Times New Roman"/>
                <a:cs typeface="Times New Roman"/>
              </a:rPr>
              <a:t> </a:t>
            </a:r>
            <a:r>
              <a:rPr sz="2400" dirty="0">
                <a:latin typeface="Times New Roman"/>
                <a:cs typeface="Times New Roman"/>
              </a:rPr>
              <a:t>to</a:t>
            </a:r>
            <a:r>
              <a:rPr sz="2400" spc="-5" dirty="0">
                <a:latin typeface="Times New Roman"/>
                <a:cs typeface="Times New Roman"/>
              </a:rPr>
              <a:t> </a:t>
            </a:r>
            <a:r>
              <a:rPr sz="2400" dirty="0">
                <a:latin typeface="Times New Roman"/>
                <a:cs typeface="Times New Roman"/>
              </a:rPr>
              <a:t>evaluate</a:t>
            </a:r>
            <a:r>
              <a:rPr sz="2400" spc="-50" dirty="0">
                <a:latin typeface="Times New Roman"/>
                <a:cs typeface="Times New Roman"/>
              </a:rPr>
              <a:t> </a:t>
            </a:r>
            <a:r>
              <a:rPr sz="2400" dirty="0">
                <a:latin typeface="Times New Roman"/>
                <a:cs typeface="Times New Roman"/>
              </a:rPr>
              <a:t>the</a:t>
            </a:r>
            <a:r>
              <a:rPr sz="2400" spc="-5" dirty="0">
                <a:latin typeface="Times New Roman"/>
                <a:cs typeface="Times New Roman"/>
              </a:rPr>
              <a:t> </a:t>
            </a:r>
            <a:r>
              <a:rPr sz="2400" dirty="0">
                <a:latin typeface="Times New Roman"/>
                <a:cs typeface="Times New Roman"/>
              </a:rPr>
              <a:t>agents</a:t>
            </a:r>
            <a:r>
              <a:rPr sz="2400" spc="-25" dirty="0">
                <a:latin typeface="Times New Roman"/>
                <a:cs typeface="Times New Roman"/>
              </a:rPr>
              <a:t> </a:t>
            </a:r>
            <a:r>
              <a:rPr sz="2400" dirty="0">
                <a:latin typeface="Times New Roman"/>
                <a:cs typeface="Times New Roman"/>
              </a:rPr>
              <a:t>actions</a:t>
            </a:r>
            <a:r>
              <a:rPr sz="2400" spc="-25" dirty="0">
                <a:latin typeface="Times New Roman"/>
                <a:cs typeface="Times New Roman"/>
              </a:rPr>
              <a:t> </a:t>
            </a:r>
            <a:r>
              <a:rPr sz="2400" dirty="0">
                <a:latin typeface="Times New Roman"/>
                <a:cs typeface="Times New Roman"/>
              </a:rPr>
              <a:t>are;</a:t>
            </a:r>
          </a:p>
          <a:p>
            <a:pPr marL="271780" indent="-259715">
              <a:spcBef>
                <a:spcPts val="575"/>
              </a:spcBef>
              <a:buChar char="•"/>
              <a:tabLst>
                <a:tab pos="271780" algn="l"/>
                <a:tab pos="272415" algn="l"/>
              </a:tabLst>
            </a:pPr>
            <a:r>
              <a:rPr sz="2400" spc="-5" dirty="0">
                <a:latin typeface="Times New Roman"/>
                <a:cs typeface="Times New Roman"/>
              </a:rPr>
              <a:t>Use</a:t>
            </a:r>
            <a:r>
              <a:rPr sz="2400" spc="-15" dirty="0">
                <a:latin typeface="Times New Roman"/>
                <a:cs typeface="Times New Roman"/>
              </a:rPr>
              <a:t> </a:t>
            </a:r>
            <a:r>
              <a:rPr sz="2400" spc="-5" dirty="0">
                <a:solidFill>
                  <a:srgbClr val="00AFEF"/>
                </a:solidFill>
                <a:latin typeface="Times New Roman"/>
                <a:cs typeface="Times New Roman"/>
              </a:rPr>
              <a:t>PEAS</a:t>
            </a:r>
            <a:r>
              <a:rPr sz="2400" dirty="0">
                <a:solidFill>
                  <a:srgbClr val="00AFEF"/>
                </a:solidFill>
                <a:latin typeface="Times New Roman"/>
                <a:cs typeface="Times New Roman"/>
              </a:rPr>
              <a:t> </a:t>
            </a:r>
            <a:r>
              <a:rPr sz="2400" dirty="0">
                <a:latin typeface="Times New Roman"/>
                <a:cs typeface="Times New Roman"/>
              </a:rPr>
              <a:t>to</a:t>
            </a:r>
            <a:r>
              <a:rPr sz="2400" spc="-20" dirty="0">
                <a:latin typeface="Times New Roman"/>
                <a:cs typeface="Times New Roman"/>
              </a:rPr>
              <a:t> </a:t>
            </a:r>
            <a:r>
              <a:rPr sz="2400" dirty="0">
                <a:latin typeface="Times New Roman"/>
                <a:cs typeface="Times New Roman"/>
              </a:rPr>
              <a:t>describe</a:t>
            </a:r>
            <a:r>
              <a:rPr sz="2400" spc="-25" dirty="0">
                <a:latin typeface="Times New Roman"/>
                <a:cs typeface="Times New Roman"/>
              </a:rPr>
              <a:t> </a:t>
            </a:r>
            <a:r>
              <a:rPr sz="2400" spc="-5" dirty="0">
                <a:latin typeface="Times New Roman"/>
                <a:cs typeface="Times New Roman"/>
              </a:rPr>
              <a:t>task</a:t>
            </a:r>
            <a:endParaRPr sz="2400" dirty="0">
              <a:latin typeface="Times New Roman"/>
              <a:cs typeface="Times New Roman"/>
            </a:endParaRPr>
          </a:p>
          <a:p>
            <a:pPr marL="756285" lvl="1" indent="-287020">
              <a:spcBef>
                <a:spcPts val="500"/>
              </a:spcBef>
              <a:buChar char="–"/>
              <a:tabLst>
                <a:tab pos="756285" algn="l"/>
                <a:tab pos="756920" algn="l"/>
              </a:tabLst>
            </a:pPr>
            <a:r>
              <a:rPr sz="2000" dirty="0">
                <a:solidFill>
                  <a:srgbClr val="FF0000"/>
                </a:solidFill>
                <a:latin typeface="Times New Roman"/>
                <a:cs typeface="Times New Roman"/>
              </a:rPr>
              <a:t>P</a:t>
            </a:r>
            <a:r>
              <a:rPr sz="2000" dirty="0">
                <a:latin typeface="Times New Roman"/>
                <a:cs typeface="Times New Roman"/>
              </a:rPr>
              <a:t>erformance</a:t>
            </a:r>
            <a:r>
              <a:rPr sz="2000" spc="-65" dirty="0">
                <a:latin typeface="Times New Roman"/>
                <a:cs typeface="Times New Roman"/>
              </a:rPr>
              <a:t> </a:t>
            </a:r>
            <a:r>
              <a:rPr sz="2000" spc="-5" dirty="0">
                <a:latin typeface="Times New Roman"/>
                <a:cs typeface="Times New Roman"/>
              </a:rPr>
              <a:t>measure</a:t>
            </a:r>
            <a:endParaRPr sz="2000" dirty="0">
              <a:latin typeface="Times New Roman"/>
              <a:cs typeface="Times New Roman"/>
            </a:endParaRPr>
          </a:p>
          <a:p>
            <a:pPr marL="756285" lvl="1" indent="-287020">
              <a:spcBef>
                <a:spcPts val="480"/>
              </a:spcBef>
              <a:buChar char="–"/>
              <a:tabLst>
                <a:tab pos="756285" algn="l"/>
                <a:tab pos="756920" algn="l"/>
              </a:tabLst>
            </a:pPr>
            <a:r>
              <a:rPr sz="2000" dirty="0">
                <a:solidFill>
                  <a:srgbClr val="FF0000"/>
                </a:solidFill>
                <a:latin typeface="Times New Roman"/>
                <a:cs typeface="Times New Roman"/>
              </a:rPr>
              <a:t>E</a:t>
            </a:r>
            <a:r>
              <a:rPr sz="2000" dirty="0">
                <a:latin typeface="Times New Roman"/>
                <a:cs typeface="Times New Roman"/>
              </a:rPr>
              <a:t>nvironment</a:t>
            </a:r>
          </a:p>
          <a:p>
            <a:pPr marL="756285" lvl="1" indent="-287020">
              <a:spcBef>
                <a:spcPts val="480"/>
              </a:spcBef>
              <a:buChar char="–"/>
              <a:tabLst>
                <a:tab pos="756285" algn="l"/>
                <a:tab pos="756920" algn="l"/>
              </a:tabLst>
            </a:pPr>
            <a:r>
              <a:rPr sz="2000" dirty="0">
                <a:solidFill>
                  <a:srgbClr val="FF0000"/>
                </a:solidFill>
                <a:latin typeface="Times New Roman"/>
                <a:cs typeface="Times New Roman"/>
              </a:rPr>
              <a:t>A</a:t>
            </a:r>
            <a:r>
              <a:rPr sz="2000" dirty="0">
                <a:latin typeface="Times New Roman"/>
                <a:cs typeface="Times New Roman"/>
              </a:rPr>
              <a:t>ctuators</a:t>
            </a:r>
          </a:p>
          <a:p>
            <a:pPr marL="756285" lvl="1" indent="-287020">
              <a:spcBef>
                <a:spcPts val="480"/>
              </a:spcBef>
              <a:buChar char="–"/>
              <a:tabLst>
                <a:tab pos="756285" algn="l"/>
                <a:tab pos="756920" algn="l"/>
              </a:tabLst>
            </a:pPr>
            <a:r>
              <a:rPr sz="2000" dirty="0">
                <a:solidFill>
                  <a:srgbClr val="FF0000"/>
                </a:solidFill>
                <a:latin typeface="Times New Roman"/>
                <a:cs typeface="Times New Roman"/>
              </a:rPr>
              <a:t>S</a:t>
            </a:r>
            <a:r>
              <a:rPr sz="2000" dirty="0">
                <a:latin typeface="Times New Roman"/>
                <a:cs typeface="Times New Roman"/>
              </a:rPr>
              <a:t>ensors</a:t>
            </a:r>
            <a:endParaRPr sz="2950" dirty="0">
              <a:latin typeface="Times New Roman"/>
              <a:cs typeface="Times New Roman"/>
            </a:endParaRPr>
          </a:p>
          <a:p>
            <a:pPr marL="12700"/>
            <a:r>
              <a:rPr sz="2400" b="1" u="heavy" spc="-5" dirty="0">
                <a:uFill>
                  <a:solidFill>
                    <a:srgbClr val="000000"/>
                  </a:solidFill>
                </a:uFill>
                <a:latin typeface="Times New Roman"/>
                <a:cs typeface="Times New Roman"/>
              </a:rPr>
              <a:t>Example</a:t>
            </a:r>
            <a:r>
              <a:rPr sz="2400" spc="-5" dirty="0">
                <a:latin typeface="Times New Roman"/>
                <a:cs typeface="Times New Roman"/>
              </a:rPr>
              <a:t>:</a:t>
            </a:r>
            <a:r>
              <a:rPr sz="2400" spc="-70" dirty="0">
                <a:latin typeface="Times New Roman"/>
                <a:cs typeface="Times New Roman"/>
              </a:rPr>
              <a:t> </a:t>
            </a:r>
            <a:r>
              <a:rPr sz="2400" spc="-45" dirty="0">
                <a:latin typeface="Times New Roman"/>
                <a:cs typeface="Times New Roman"/>
              </a:rPr>
              <a:t>Taxi</a:t>
            </a:r>
            <a:r>
              <a:rPr sz="2400" spc="-35" dirty="0">
                <a:latin typeface="Times New Roman"/>
                <a:cs typeface="Times New Roman"/>
              </a:rPr>
              <a:t> </a:t>
            </a:r>
            <a:r>
              <a:rPr sz="2400" dirty="0">
                <a:latin typeface="Times New Roman"/>
                <a:cs typeface="Times New Roman"/>
              </a:rPr>
              <a:t>driver</a:t>
            </a:r>
          </a:p>
          <a:p>
            <a:pPr marL="756285" lvl="1" indent="-287020">
              <a:spcBef>
                <a:spcPts val="495"/>
              </a:spcBef>
              <a:buChar char="–"/>
              <a:tabLst>
                <a:tab pos="756285" algn="l"/>
                <a:tab pos="756920" algn="l"/>
              </a:tabLst>
            </a:pPr>
            <a:r>
              <a:rPr sz="2000" spc="-5" dirty="0">
                <a:latin typeface="Times New Roman"/>
                <a:cs typeface="Times New Roman"/>
              </a:rPr>
              <a:t>Performance</a:t>
            </a:r>
            <a:r>
              <a:rPr sz="2000" spc="-30" dirty="0">
                <a:latin typeface="Times New Roman"/>
                <a:cs typeface="Times New Roman"/>
              </a:rPr>
              <a:t> </a:t>
            </a:r>
            <a:r>
              <a:rPr sz="2000" spc="-5" dirty="0">
                <a:latin typeface="Times New Roman"/>
                <a:cs typeface="Times New Roman"/>
              </a:rPr>
              <a:t>measure:  safe,</a:t>
            </a:r>
            <a:r>
              <a:rPr sz="2000" spc="-15" dirty="0">
                <a:latin typeface="Times New Roman"/>
                <a:cs typeface="Times New Roman"/>
              </a:rPr>
              <a:t> </a:t>
            </a:r>
            <a:r>
              <a:rPr sz="2000" dirty="0">
                <a:latin typeface="Times New Roman"/>
                <a:cs typeface="Times New Roman"/>
              </a:rPr>
              <a:t>fast,</a:t>
            </a:r>
            <a:r>
              <a:rPr sz="2000" spc="-15" dirty="0">
                <a:latin typeface="Times New Roman"/>
                <a:cs typeface="Times New Roman"/>
              </a:rPr>
              <a:t> </a:t>
            </a:r>
            <a:r>
              <a:rPr sz="2000" dirty="0">
                <a:latin typeface="Times New Roman"/>
                <a:cs typeface="Times New Roman"/>
              </a:rPr>
              <a:t>comfortable</a:t>
            </a:r>
            <a:r>
              <a:rPr sz="2000" spc="-30" dirty="0">
                <a:latin typeface="Times New Roman"/>
                <a:cs typeface="Times New Roman"/>
              </a:rPr>
              <a:t> </a:t>
            </a:r>
            <a:r>
              <a:rPr sz="2000" spc="-5" dirty="0">
                <a:latin typeface="Times New Roman"/>
                <a:cs typeface="Times New Roman"/>
              </a:rPr>
              <a:t>(maximize</a:t>
            </a:r>
            <a:r>
              <a:rPr sz="2000" spc="5" dirty="0">
                <a:latin typeface="Times New Roman"/>
                <a:cs typeface="Times New Roman"/>
              </a:rPr>
              <a:t> </a:t>
            </a:r>
            <a:r>
              <a:rPr sz="2000" spc="-5" dirty="0">
                <a:latin typeface="Times New Roman"/>
                <a:cs typeface="Times New Roman"/>
              </a:rPr>
              <a:t>profits).</a:t>
            </a:r>
            <a:endParaRPr sz="2000" dirty="0">
              <a:latin typeface="Times New Roman"/>
              <a:cs typeface="Times New Roman"/>
            </a:endParaRPr>
          </a:p>
          <a:p>
            <a:pPr marL="756285" lvl="1" indent="-287020">
              <a:spcBef>
                <a:spcPts val="480"/>
              </a:spcBef>
              <a:buChar char="–"/>
              <a:tabLst>
                <a:tab pos="756285" algn="l"/>
                <a:tab pos="756920" algn="l"/>
              </a:tabLst>
            </a:pPr>
            <a:r>
              <a:rPr sz="2000" dirty="0">
                <a:latin typeface="Times New Roman"/>
                <a:cs typeface="Times New Roman"/>
              </a:rPr>
              <a:t>Environment:</a:t>
            </a:r>
            <a:r>
              <a:rPr sz="2000" spc="455" dirty="0">
                <a:latin typeface="Times New Roman"/>
                <a:cs typeface="Times New Roman"/>
              </a:rPr>
              <a:t> </a:t>
            </a:r>
            <a:r>
              <a:rPr sz="2000" dirty="0">
                <a:latin typeface="Times New Roman"/>
                <a:cs typeface="Times New Roman"/>
              </a:rPr>
              <a:t>roads,</a:t>
            </a:r>
            <a:r>
              <a:rPr sz="2000" spc="-35" dirty="0">
                <a:latin typeface="Times New Roman"/>
                <a:cs typeface="Times New Roman"/>
              </a:rPr>
              <a:t> </a:t>
            </a:r>
            <a:r>
              <a:rPr sz="2000" dirty="0">
                <a:latin typeface="Times New Roman"/>
                <a:cs typeface="Times New Roman"/>
              </a:rPr>
              <a:t>other</a:t>
            </a:r>
            <a:r>
              <a:rPr sz="2000" spc="-30" dirty="0">
                <a:latin typeface="Times New Roman"/>
                <a:cs typeface="Times New Roman"/>
              </a:rPr>
              <a:t> </a:t>
            </a:r>
            <a:r>
              <a:rPr sz="2000" spc="-5" dirty="0">
                <a:latin typeface="Times New Roman"/>
                <a:cs typeface="Times New Roman"/>
              </a:rPr>
              <a:t>traffic,</a:t>
            </a:r>
            <a:r>
              <a:rPr sz="2000" spc="-35" dirty="0">
                <a:latin typeface="Times New Roman"/>
                <a:cs typeface="Times New Roman"/>
              </a:rPr>
              <a:t> </a:t>
            </a:r>
            <a:r>
              <a:rPr sz="2000" spc="-5" dirty="0">
                <a:latin typeface="Times New Roman"/>
                <a:cs typeface="Times New Roman"/>
              </a:rPr>
              <a:t>pedestrians,</a:t>
            </a:r>
            <a:r>
              <a:rPr sz="2000" spc="-35" dirty="0">
                <a:latin typeface="Times New Roman"/>
                <a:cs typeface="Times New Roman"/>
              </a:rPr>
              <a:t> </a:t>
            </a:r>
            <a:r>
              <a:rPr sz="2000" dirty="0">
                <a:latin typeface="Times New Roman"/>
                <a:cs typeface="Times New Roman"/>
              </a:rPr>
              <a:t>customers.</a:t>
            </a:r>
          </a:p>
          <a:p>
            <a:pPr marL="756285" lvl="1" indent="-287020">
              <a:spcBef>
                <a:spcPts val="484"/>
              </a:spcBef>
              <a:buChar char="–"/>
              <a:tabLst>
                <a:tab pos="756285" algn="l"/>
                <a:tab pos="756920" algn="l"/>
              </a:tabLst>
            </a:pPr>
            <a:r>
              <a:rPr sz="2000" spc="-5" dirty="0">
                <a:latin typeface="Times New Roman"/>
                <a:cs typeface="Times New Roman"/>
              </a:rPr>
              <a:t>Actuators:</a:t>
            </a:r>
            <a:r>
              <a:rPr sz="2000" spc="465" dirty="0">
                <a:latin typeface="Times New Roman"/>
                <a:cs typeface="Times New Roman"/>
              </a:rPr>
              <a:t> </a:t>
            </a:r>
            <a:r>
              <a:rPr sz="2000" spc="-5" dirty="0">
                <a:latin typeface="Times New Roman"/>
                <a:cs typeface="Times New Roman"/>
              </a:rPr>
              <a:t>steering,</a:t>
            </a:r>
            <a:r>
              <a:rPr sz="2000" spc="-40" dirty="0">
                <a:latin typeface="Times New Roman"/>
                <a:cs typeface="Times New Roman"/>
              </a:rPr>
              <a:t> </a:t>
            </a:r>
            <a:r>
              <a:rPr sz="2000" spc="-10" dirty="0">
                <a:latin typeface="Times New Roman"/>
                <a:cs typeface="Times New Roman"/>
              </a:rPr>
              <a:t>accelerator,</a:t>
            </a:r>
            <a:r>
              <a:rPr sz="2000" spc="-20" dirty="0">
                <a:latin typeface="Times New Roman"/>
                <a:cs typeface="Times New Roman"/>
              </a:rPr>
              <a:t> </a:t>
            </a:r>
            <a:r>
              <a:rPr sz="2000" dirty="0">
                <a:latin typeface="Times New Roman"/>
                <a:cs typeface="Times New Roman"/>
              </a:rPr>
              <a:t>brake,</a:t>
            </a:r>
            <a:r>
              <a:rPr sz="2000" spc="-25" dirty="0">
                <a:latin typeface="Times New Roman"/>
                <a:cs typeface="Times New Roman"/>
              </a:rPr>
              <a:t> </a:t>
            </a:r>
            <a:r>
              <a:rPr sz="2000" spc="-5" dirty="0">
                <a:latin typeface="Times New Roman"/>
                <a:cs typeface="Times New Roman"/>
              </a:rPr>
              <a:t>signal,</a:t>
            </a:r>
            <a:r>
              <a:rPr sz="2000" spc="-10" dirty="0">
                <a:latin typeface="Times New Roman"/>
                <a:cs typeface="Times New Roman"/>
              </a:rPr>
              <a:t> </a:t>
            </a:r>
            <a:r>
              <a:rPr sz="2000" dirty="0">
                <a:latin typeface="Times New Roman"/>
                <a:cs typeface="Times New Roman"/>
              </a:rPr>
              <a:t>horn.</a:t>
            </a:r>
          </a:p>
          <a:p>
            <a:pPr marL="756285" marR="5080" lvl="1" indent="-287020">
              <a:spcBef>
                <a:spcPts val="480"/>
              </a:spcBef>
              <a:buChar char="–"/>
              <a:tabLst>
                <a:tab pos="756285" algn="l"/>
                <a:tab pos="756920" algn="l"/>
              </a:tabLst>
            </a:pPr>
            <a:r>
              <a:rPr sz="2000" spc="-5" dirty="0">
                <a:latin typeface="Times New Roman"/>
                <a:cs typeface="Times New Roman"/>
              </a:rPr>
              <a:t>Sensors: cameras, </a:t>
            </a:r>
            <a:r>
              <a:rPr sz="2000" spc="-15" dirty="0">
                <a:latin typeface="Times New Roman"/>
                <a:cs typeface="Times New Roman"/>
              </a:rPr>
              <a:t>sonar, </a:t>
            </a:r>
            <a:r>
              <a:rPr sz="2000" spc="-10" dirty="0">
                <a:latin typeface="Times New Roman"/>
                <a:cs typeface="Times New Roman"/>
              </a:rPr>
              <a:t>speedometer, </a:t>
            </a:r>
            <a:r>
              <a:rPr sz="2000" spc="-5" dirty="0">
                <a:latin typeface="Times New Roman"/>
                <a:cs typeface="Times New Roman"/>
              </a:rPr>
              <a:t>GPS, </a:t>
            </a:r>
            <a:r>
              <a:rPr sz="2000" spc="-10" dirty="0">
                <a:latin typeface="Times New Roman"/>
                <a:cs typeface="Times New Roman"/>
              </a:rPr>
              <a:t>odometer, accelerometer, </a:t>
            </a:r>
            <a:r>
              <a:rPr sz="2000" dirty="0">
                <a:latin typeface="Times New Roman"/>
                <a:cs typeface="Times New Roman"/>
              </a:rPr>
              <a:t>engine </a:t>
            </a:r>
            <a:r>
              <a:rPr sz="2000" spc="-484" dirty="0">
                <a:latin typeface="Times New Roman"/>
                <a:cs typeface="Times New Roman"/>
              </a:rPr>
              <a:t> </a:t>
            </a:r>
            <a:r>
              <a:rPr sz="2000" spc="-5" dirty="0">
                <a:latin typeface="Times New Roman"/>
                <a:cs typeface="Times New Roman"/>
              </a:rPr>
              <a:t>sensors.</a:t>
            </a:r>
            <a:endParaRPr sz="2000" dirty="0">
              <a:latin typeface="Times New Roman"/>
              <a:cs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2424" y="268225"/>
            <a:ext cx="8096250" cy="579646"/>
          </a:xfrm>
          <a:prstGeom prst="rect">
            <a:avLst/>
          </a:prstGeom>
        </p:spPr>
        <p:txBody>
          <a:bodyPr spcFirstLastPara="1" vert="horz" wrap="square" lIns="0" tIns="12700" rIns="0" bIns="0" rtlCol="0" anchor="ctr" anchorCtr="0">
            <a:spAutoFit/>
          </a:bodyPr>
          <a:lstStyle/>
          <a:p>
            <a:pPr marL="27940">
              <a:lnSpc>
                <a:spcPct val="100000"/>
              </a:lnSpc>
              <a:spcBef>
                <a:spcPts val="100"/>
              </a:spcBef>
              <a:tabLst>
                <a:tab pos="7537450" algn="l"/>
              </a:tabLst>
            </a:pPr>
            <a:r>
              <a:rPr sz="3600" dirty="0"/>
              <a:t>2.</a:t>
            </a:r>
            <a:r>
              <a:rPr sz="3600" spc="10" dirty="0"/>
              <a:t> </a:t>
            </a:r>
            <a:r>
              <a:rPr sz="3600" spc="-5" dirty="0"/>
              <a:t>How</a:t>
            </a:r>
            <a:r>
              <a:rPr sz="3600" spc="-180" dirty="0"/>
              <a:t> </a:t>
            </a:r>
            <a:r>
              <a:rPr sz="3600" spc="-5" dirty="0"/>
              <a:t>Agents</a:t>
            </a:r>
            <a:r>
              <a:rPr sz="3600" spc="15" dirty="0"/>
              <a:t> </a:t>
            </a:r>
            <a:r>
              <a:rPr sz="3600" spc="-5" dirty="0"/>
              <a:t>should</a:t>
            </a:r>
            <a:r>
              <a:rPr sz="3600" spc="-170" dirty="0"/>
              <a:t> </a:t>
            </a:r>
            <a:r>
              <a:rPr sz="3600" spc="-5" dirty="0"/>
              <a:t>Act?</a:t>
            </a:r>
          </a:p>
        </p:txBody>
      </p:sp>
      <p:sp>
        <p:nvSpPr>
          <p:cNvPr id="11" name="object 9">
            <a:extLst>
              <a:ext uri="{FF2B5EF4-FFF2-40B4-BE49-F238E27FC236}">
                <a16:creationId xmlns:a16="http://schemas.microsoft.com/office/drawing/2014/main" id="{10E02332-4102-4450-977E-D3E0934E7968}"/>
              </a:ext>
            </a:extLst>
          </p:cNvPr>
          <p:cNvSpPr txBox="1"/>
          <p:nvPr/>
        </p:nvSpPr>
        <p:spPr>
          <a:xfrm>
            <a:off x="352424" y="1228725"/>
            <a:ext cx="11363326" cy="5073184"/>
          </a:xfrm>
          <a:prstGeom prst="rect">
            <a:avLst/>
          </a:prstGeom>
        </p:spPr>
        <p:txBody>
          <a:bodyPr vert="horz" wrap="square" lIns="0" tIns="12700" rIns="0" bIns="0" rtlCol="0">
            <a:spAutoFit/>
          </a:bodyPr>
          <a:lstStyle/>
          <a:p>
            <a:pPr marL="12700">
              <a:spcBef>
                <a:spcPts val="100"/>
              </a:spcBef>
            </a:pPr>
            <a:r>
              <a:rPr b="1" dirty="0">
                <a:latin typeface="Times New Roman"/>
                <a:cs typeface="Times New Roman"/>
              </a:rPr>
              <a:t>2.2</a:t>
            </a:r>
            <a:r>
              <a:rPr b="1" spc="5" dirty="0">
                <a:latin typeface="Times New Roman"/>
                <a:cs typeface="Times New Roman"/>
              </a:rPr>
              <a:t>:</a:t>
            </a:r>
            <a:r>
              <a:rPr b="1" dirty="0">
                <a:latin typeface="Times New Roman"/>
                <a:cs typeface="Times New Roman"/>
              </a:rPr>
              <a:t>-</a:t>
            </a:r>
            <a:r>
              <a:rPr b="1" spc="-10" dirty="0">
                <a:latin typeface="Times New Roman"/>
                <a:cs typeface="Times New Roman"/>
              </a:rPr>
              <a:t> </a:t>
            </a:r>
            <a:r>
              <a:rPr b="1" u="heavy" dirty="0">
                <a:uFill>
                  <a:solidFill>
                    <a:srgbClr val="000000"/>
                  </a:solidFill>
                </a:uFill>
                <a:latin typeface="Times New Roman"/>
                <a:cs typeface="Times New Roman"/>
              </a:rPr>
              <a:t>E</a:t>
            </a:r>
            <a:r>
              <a:rPr b="1" u="heavy" spc="-10" dirty="0">
                <a:uFill>
                  <a:solidFill>
                    <a:srgbClr val="000000"/>
                  </a:solidFill>
                </a:uFill>
                <a:latin typeface="Times New Roman"/>
                <a:cs typeface="Times New Roman"/>
              </a:rPr>
              <a:t>n</a:t>
            </a:r>
            <a:r>
              <a:rPr b="1" u="heavy" dirty="0">
                <a:uFill>
                  <a:solidFill>
                    <a:srgbClr val="000000"/>
                  </a:solidFill>
                </a:uFill>
                <a:latin typeface="Times New Roman"/>
                <a:cs typeface="Times New Roman"/>
              </a:rPr>
              <a:t>vi</a:t>
            </a:r>
            <a:r>
              <a:rPr b="1" u="heavy" spc="-45" dirty="0">
                <a:uFill>
                  <a:solidFill>
                    <a:srgbClr val="000000"/>
                  </a:solidFill>
                </a:uFill>
                <a:latin typeface="Times New Roman"/>
                <a:cs typeface="Times New Roman"/>
              </a:rPr>
              <a:t>r</a:t>
            </a:r>
            <a:r>
              <a:rPr b="1" u="heavy" dirty="0">
                <a:uFill>
                  <a:solidFill>
                    <a:srgbClr val="000000"/>
                  </a:solidFill>
                </a:uFill>
                <a:latin typeface="Times New Roman"/>
                <a:cs typeface="Times New Roman"/>
              </a:rPr>
              <a:t>onment Parame</a:t>
            </a:r>
            <a:r>
              <a:rPr b="1" u="heavy" spc="10" dirty="0">
                <a:uFill>
                  <a:solidFill>
                    <a:srgbClr val="000000"/>
                  </a:solidFill>
                </a:uFill>
                <a:latin typeface="Times New Roman"/>
                <a:cs typeface="Times New Roman"/>
              </a:rPr>
              <a:t>t</a:t>
            </a:r>
            <a:r>
              <a:rPr b="1" u="heavy" dirty="0">
                <a:uFill>
                  <a:solidFill>
                    <a:srgbClr val="000000"/>
                  </a:solidFill>
                </a:uFill>
                <a:latin typeface="Times New Roman"/>
                <a:cs typeface="Times New Roman"/>
              </a:rPr>
              <a:t>ers</a:t>
            </a:r>
            <a:r>
              <a:rPr b="1" u="heavy" spc="-20" dirty="0">
                <a:uFill>
                  <a:solidFill>
                    <a:srgbClr val="000000"/>
                  </a:solidFill>
                </a:uFill>
                <a:latin typeface="Times New Roman"/>
                <a:cs typeface="Times New Roman"/>
              </a:rPr>
              <a:t> </a:t>
            </a:r>
            <a:r>
              <a:rPr b="1" u="heavy" dirty="0">
                <a:uFill>
                  <a:solidFill>
                    <a:srgbClr val="000000"/>
                  </a:solidFill>
                </a:uFill>
                <a:latin typeface="Times New Roman"/>
                <a:cs typeface="Times New Roman"/>
              </a:rPr>
              <a:t>for</a:t>
            </a:r>
            <a:r>
              <a:rPr b="1" u="heavy" spc="-185" dirty="0">
                <a:uFill>
                  <a:solidFill>
                    <a:srgbClr val="000000"/>
                  </a:solidFill>
                </a:uFill>
                <a:latin typeface="Times New Roman"/>
                <a:cs typeface="Times New Roman"/>
              </a:rPr>
              <a:t> </a:t>
            </a:r>
            <a:r>
              <a:rPr b="1" u="heavy" spc="-5" dirty="0">
                <a:uFill>
                  <a:solidFill>
                    <a:srgbClr val="000000"/>
                  </a:solidFill>
                </a:uFill>
                <a:latin typeface="Times New Roman"/>
                <a:cs typeface="Times New Roman"/>
              </a:rPr>
              <a:t>Agent</a:t>
            </a:r>
            <a:r>
              <a:rPr b="1" u="heavy" dirty="0">
                <a:uFill>
                  <a:solidFill>
                    <a:srgbClr val="000000"/>
                  </a:solidFill>
                </a:uFill>
                <a:latin typeface="Times New Roman"/>
                <a:cs typeface="Times New Roman"/>
              </a:rPr>
              <a:t>s</a:t>
            </a:r>
            <a:r>
              <a:rPr b="1" u="heavy" spc="10" dirty="0">
                <a:uFill>
                  <a:solidFill>
                    <a:srgbClr val="000000"/>
                  </a:solidFill>
                </a:uFill>
                <a:latin typeface="Times New Roman"/>
                <a:cs typeface="Times New Roman"/>
              </a:rPr>
              <a:t> </a:t>
            </a:r>
            <a:r>
              <a:rPr b="1" u="heavy" dirty="0">
                <a:uFill>
                  <a:solidFill>
                    <a:srgbClr val="000000"/>
                  </a:solidFill>
                </a:uFill>
                <a:latin typeface="Times New Roman"/>
                <a:cs typeface="Times New Roman"/>
              </a:rPr>
              <a:t>to </a:t>
            </a:r>
            <a:r>
              <a:rPr b="1" u="heavy" spc="-10" dirty="0">
                <a:uFill>
                  <a:solidFill>
                    <a:srgbClr val="000000"/>
                  </a:solidFill>
                </a:uFill>
                <a:latin typeface="Times New Roman"/>
                <a:cs typeface="Times New Roman"/>
              </a:rPr>
              <a:t>p</a:t>
            </a:r>
            <a:r>
              <a:rPr b="1" u="heavy" dirty="0">
                <a:uFill>
                  <a:solidFill>
                    <a:srgbClr val="000000"/>
                  </a:solidFill>
                </a:uFill>
                <a:latin typeface="Times New Roman"/>
                <a:cs typeface="Times New Roman"/>
              </a:rPr>
              <a:t>er</a:t>
            </a:r>
            <a:r>
              <a:rPr b="1" u="heavy" spc="5" dirty="0">
                <a:uFill>
                  <a:solidFill>
                    <a:srgbClr val="000000"/>
                  </a:solidFill>
                </a:uFill>
                <a:latin typeface="Times New Roman"/>
                <a:cs typeface="Times New Roman"/>
              </a:rPr>
              <a:t>f</a:t>
            </a:r>
            <a:r>
              <a:rPr b="1" u="heavy" dirty="0">
                <a:uFill>
                  <a:solidFill>
                    <a:srgbClr val="000000"/>
                  </a:solidFill>
                </a:uFill>
                <a:latin typeface="Times New Roman"/>
                <a:cs typeface="Times New Roman"/>
              </a:rPr>
              <a:t>orm</a:t>
            </a:r>
            <a:r>
              <a:rPr b="1" u="heavy" spc="-10" dirty="0">
                <a:uFill>
                  <a:solidFill>
                    <a:srgbClr val="000000"/>
                  </a:solidFill>
                </a:uFill>
                <a:latin typeface="Times New Roman"/>
                <a:cs typeface="Times New Roman"/>
              </a:rPr>
              <a:t> </a:t>
            </a:r>
            <a:r>
              <a:rPr b="1" u="heavy" dirty="0">
                <a:uFill>
                  <a:solidFill>
                    <a:srgbClr val="000000"/>
                  </a:solidFill>
                </a:uFill>
                <a:latin typeface="Times New Roman"/>
                <a:cs typeface="Times New Roman"/>
              </a:rPr>
              <a:t>accura</a:t>
            </a:r>
            <a:r>
              <a:rPr b="1" u="heavy" spc="5" dirty="0">
                <a:uFill>
                  <a:solidFill>
                    <a:srgbClr val="000000"/>
                  </a:solidFill>
                </a:uFill>
                <a:latin typeface="Times New Roman"/>
                <a:cs typeface="Times New Roman"/>
              </a:rPr>
              <a:t>t</a:t>
            </a:r>
            <a:r>
              <a:rPr b="1" u="heavy" dirty="0">
                <a:uFill>
                  <a:solidFill>
                    <a:srgbClr val="000000"/>
                  </a:solidFill>
                </a:uFill>
                <a:latin typeface="Times New Roman"/>
                <a:cs typeface="Times New Roman"/>
              </a:rPr>
              <a:t>el</a:t>
            </a:r>
            <a:r>
              <a:rPr b="1" u="heavy" spc="35" dirty="0">
                <a:uFill>
                  <a:solidFill>
                    <a:srgbClr val="000000"/>
                  </a:solidFill>
                </a:uFill>
                <a:latin typeface="Times New Roman"/>
                <a:cs typeface="Times New Roman"/>
              </a:rPr>
              <a:t>y</a:t>
            </a:r>
            <a:r>
              <a:rPr dirty="0">
                <a:latin typeface="Times New Roman"/>
                <a:cs typeface="Times New Roman"/>
              </a:rPr>
              <a:t>:</a:t>
            </a:r>
          </a:p>
          <a:p>
            <a:pPr>
              <a:spcBef>
                <a:spcPts val="40"/>
              </a:spcBef>
            </a:pPr>
            <a:endParaRPr dirty="0">
              <a:latin typeface="Times New Roman"/>
              <a:cs typeface="Times New Roman"/>
            </a:endParaRPr>
          </a:p>
          <a:p>
            <a:pPr marL="294005" indent="-281940">
              <a:buAutoNum type="romanLcParenR"/>
              <a:tabLst>
                <a:tab pos="294640" algn="l"/>
              </a:tabLst>
            </a:pPr>
            <a:r>
              <a:rPr dirty="0">
                <a:latin typeface="Times New Roman"/>
                <a:cs typeface="Times New Roman"/>
              </a:rPr>
              <a:t>Fully</a:t>
            </a:r>
            <a:r>
              <a:rPr spc="-40" dirty="0">
                <a:latin typeface="Times New Roman"/>
                <a:cs typeface="Times New Roman"/>
              </a:rPr>
              <a:t> </a:t>
            </a:r>
            <a:r>
              <a:rPr dirty="0">
                <a:latin typeface="Times New Roman"/>
                <a:cs typeface="Times New Roman"/>
              </a:rPr>
              <a:t>observable</a:t>
            </a:r>
            <a:r>
              <a:rPr spc="-45" dirty="0">
                <a:latin typeface="Times New Roman"/>
                <a:cs typeface="Times New Roman"/>
              </a:rPr>
              <a:t> </a:t>
            </a:r>
            <a:r>
              <a:rPr dirty="0">
                <a:latin typeface="Times New Roman"/>
                <a:cs typeface="Times New Roman"/>
              </a:rPr>
              <a:t>vs.</a:t>
            </a:r>
            <a:r>
              <a:rPr spc="-30" dirty="0">
                <a:latin typeface="Times New Roman"/>
                <a:cs typeface="Times New Roman"/>
              </a:rPr>
              <a:t> </a:t>
            </a:r>
            <a:r>
              <a:rPr dirty="0">
                <a:latin typeface="Times New Roman"/>
                <a:cs typeface="Times New Roman"/>
              </a:rPr>
              <a:t>partially</a:t>
            </a:r>
            <a:r>
              <a:rPr spc="-40" dirty="0">
                <a:latin typeface="Times New Roman"/>
                <a:cs typeface="Times New Roman"/>
              </a:rPr>
              <a:t> </a:t>
            </a:r>
            <a:r>
              <a:rPr dirty="0">
                <a:latin typeface="Times New Roman"/>
                <a:cs typeface="Times New Roman"/>
              </a:rPr>
              <a:t>observable</a:t>
            </a:r>
          </a:p>
          <a:p>
            <a:pPr marL="364490" indent="-352425">
              <a:spcBef>
                <a:spcPts val="480"/>
              </a:spcBef>
              <a:buAutoNum type="romanLcParenR"/>
              <a:tabLst>
                <a:tab pos="364490" algn="l"/>
                <a:tab pos="365125" algn="l"/>
              </a:tabLst>
            </a:pPr>
            <a:r>
              <a:rPr spc="-5" dirty="0">
                <a:latin typeface="Times New Roman"/>
                <a:cs typeface="Times New Roman"/>
              </a:rPr>
              <a:t>Deterministic</a:t>
            </a:r>
            <a:r>
              <a:rPr spc="-40" dirty="0">
                <a:latin typeface="Times New Roman"/>
                <a:cs typeface="Times New Roman"/>
              </a:rPr>
              <a:t> </a:t>
            </a:r>
            <a:r>
              <a:rPr dirty="0">
                <a:latin typeface="Times New Roman"/>
                <a:cs typeface="Times New Roman"/>
              </a:rPr>
              <a:t>vs.</a:t>
            </a:r>
            <a:r>
              <a:rPr spc="-20" dirty="0">
                <a:latin typeface="Times New Roman"/>
                <a:cs typeface="Times New Roman"/>
              </a:rPr>
              <a:t> </a:t>
            </a:r>
            <a:r>
              <a:rPr spc="-5" dirty="0">
                <a:latin typeface="Times New Roman"/>
                <a:cs typeface="Times New Roman"/>
              </a:rPr>
              <a:t>stochastic</a:t>
            </a:r>
            <a:r>
              <a:rPr spc="-35" dirty="0">
                <a:latin typeface="Times New Roman"/>
                <a:cs typeface="Times New Roman"/>
              </a:rPr>
              <a:t> </a:t>
            </a:r>
            <a:r>
              <a:rPr dirty="0">
                <a:latin typeface="Times New Roman"/>
                <a:cs typeface="Times New Roman"/>
              </a:rPr>
              <a:t>/</a:t>
            </a:r>
            <a:r>
              <a:rPr spc="5" dirty="0">
                <a:latin typeface="Times New Roman"/>
                <a:cs typeface="Times New Roman"/>
              </a:rPr>
              <a:t> </a:t>
            </a:r>
            <a:r>
              <a:rPr dirty="0">
                <a:latin typeface="Times New Roman"/>
                <a:cs typeface="Times New Roman"/>
              </a:rPr>
              <a:t>strategic</a:t>
            </a:r>
          </a:p>
          <a:p>
            <a:pPr marL="368935" indent="-356870">
              <a:spcBef>
                <a:spcPts val="484"/>
              </a:spcBef>
              <a:buAutoNum type="romanLcParenR"/>
              <a:tabLst>
                <a:tab pos="369570" algn="l"/>
              </a:tabLst>
            </a:pPr>
            <a:r>
              <a:rPr dirty="0">
                <a:latin typeface="Times New Roman"/>
                <a:cs typeface="Times New Roman"/>
              </a:rPr>
              <a:t>Episodic</a:t>
            </a:r>
            <a:r>
              <a:rPr spc="-60" dirty="0">
                <a:latin typeface="Times New Roman"/>
                <a:cs typeface="Times New Roman"/>
              </a:rPr>
              <a:t> </a:t>
            </a:r>
            <a:r>
              <a:rPr dirty="0">
                <a:latin typeface="Times New Roman"/>
                <a:cs typeface="Times New Roman"/>
              </a:rPr>
              <a:t>vs.</a:t>
            </a:r>
            <a:r>
              <a:rPr spc="-20" dirty="0">
                <a:latin typeface="Times New Roman"/>
                <a:cs typeface="Times New Roman"/>
              </a:rPr>
              <a:t> </a:t>
            </a:r>
            <a:r>
              <a:rPr dirty="0">
                <a:latin typeface="Times New Roman"/>
                <a:cs typeface="Times New Roman"/>
              </a:rPr>
              <a:t>sequential</a:t>
            </a:r>
          </a:p>
          <a:p>
            <a:pPr marL="356870" indent="-344805">
              <a:spcBef>
                <a:spcPts val="480"/>
              </a:spcBef>
              <a:buAutoNum type="romanLcParenR"/>
              <a:tabLst>
                <a:tab pos="357505" algn="l"/>
              </a:tabLst>
            </a:pPr>
            <a:r>
              <a:rPr spc="-5" dirty="0">
                <a:latin typeface="Times New Roman"/>
                <a:cs typeface="Times New Roman"/>
              </a:rPr>
              <a:t>Static</a:t>
            </a:r>
            <a:r>
              <a:rPr spc="-30" dirty="0">
                <a:latin typeface="Times New Roman"/>
                <a:cs typeface="Times New Roman"/>
              </a:rPr>
              <a:t> </a:t>
            </a:r>
            <a:r>
              <a:rPr dirty="0">
                <a:latin typeface="Times New Roman"/>
                <a:cs typeface="Times New Roman"/>
              </a:rPr>
              <a:t>vs.</a:t>
            </a:r>
            <a:r>
              <a:rPr spc="-35" dirty="0">
                <a:latin typeface="Times New Roman"/>
                <a:cs typeface="Times New Roman"/>
              </a:rPr>
              <a:t> </a:t>
            </a:r>
            <a:r>
              <a:rPr spc="-5" dirty="0">
                <a:latin typeface="Times New Roman"/>
                <a:cs typeface="Times New Roman"/>
              </a:rPr>
              <a:t>dynamic</a:t>
            </a:r>
            <a:endParaRPr dirty="0">
              <a:latin typeface="Times New Roman"/>
              <a:cs typeface="Times New Roman"/>
            </a:endParaRPr>
          </a:p>
          <a:p>
            <a:pPr marL="350520" indent="-338455">
              <a:spcBef>
                <a:spcPts val="480"/>
              </a:spcBef>
              <a:buAutoNum type="romanLcParenR"/>
              <a:tabLst>
                <a:tab pos="351155" algn="l"/>
              </a:tabLst>
            </a:pPr>
            <a:r>
              <a:rPr dirty="0">
                <a:latin typeface="Times New Roman"/>
                <a:cs typeface="Times New Roman"/>
              </a:rPr>
              <a:t>Discrete</a:t>
            </a:r>
            <a:r>
              <a:rPr spc="-40" dirty="0">
                <a:latin typeface="Times New Roman"/>
                <a:cs typeface="Times New Roman"/>
              </a:rPr>
              <a:t> </a:t>
            </a:r>
            <a:r>
              <a:rPr dirty="0">
                <a:latin typeface="Times New Roman"/>
                <a:cs typeface="Times New Roman"/>
              </a:rPr>
              <a:t>vs.</a:t>
            </a:r>
            <a:r>
              <a:rPr spc="-35" dirty="0">
                <a:latin typeface="Times New Roman"/>
                <a:cs typeface="Times New Roman"/>
              </a:rPr>
              <a:t> </a:t>
            </a:r>
            <a:r>
              <a:rPr dirty="0">
                <a:latin typeface="Times New Roman"/>
                <a:cs typeface="Times New Roman"/>
              </a:rPr>
              <a:t>continuous</a:t>
            </a:r>
          </a:p>
          <a:p>
            <a:pPr marL="356870" indent="-344805">
              <a:spcBef>
                <a:spcPts val="480"/>
              </a:spcBef>
              <a:buAutoNum type="romanLcParenR"/>
              <a:tabLst>
                <a:tab pos="357505" algn="l"/>
              </a:tabLst>
            </a:pPr>
            <a:r>
              <a:rPr dirty="0">
                <a:latin typeface="Times New Roman"/>
                <a:cs typeface="Times New Roman"/>
              </a:rPr>
              <a:t>Single</a:t>
            </a:r>
            <a:r>
              <a:rPr spc="-40" dirty="0">
                <a:latin typeface="Times New Roman"/>
                <a:cs typeface="Times New Roman"/>
              </a:rPr>
              <a:t> </a:t>
            </a:r>
            <a:r>
              <a:rPr dirty="0">
                <a:latin typeface="Times New Roman"/>
                <a:cs typeface="Times New Roman"/>
              </a:rPr>
              <a:t>agent</a:t>
            </a:r>
            <a:r>
              <a:rPr spc="-40" dirty="0">
                <a:latin typeface="Times New Roman"/>
                <a:cs typeface="Times New Roman"/>
              </a:rPr>
              <a:t> </a:t>
            </a:r>
            <a:r>
              <a:rPr dirty="0">
                <a:latin typeface="Times New Roman"/>
                <a:cs typeface="Times New Roman"/>
              </a:rPr>
              <a:t>vs.</a:t>
            </a:r>
            <a:r>
              <a:rPr spc="-35" dirty="0">
                <a:latin typeface="Times New Roman"/>
                <a:cs typeface="Times New Roman"/>
              </a:rPr>
              <a:t> </a:t>
            </a:r>
            <a:r>
              <a:rPr dirty="0">
                <a:latin typeface="Times New Roman"/>
                <a:cs typeface="Times New Roman"/>
              </a:rPr>
              <a:t>multiagent</a:t>
            </a:r>
          </a:p>
          <a:p>
            <a:pPr>
              <a:spcBef>
                <a:spcPts val="25"/>
              </a:spcBef>
            </a:pPr>
            <a:endParaRPr dirty="0">
              <a:latin typeface="Times New Roman"/>
              <a:cs typeface="Times New Roman"/>
            </a:endParaRPr>
          </a:p>
          <a:p>
            <a:pPr marL="293370" indent="-281305">
              <a:buAutoNum type="romanLcParenR"/>
              <a:tabLst>
                <a:tab pos="294005" algn="l"/>
              </a:tabLst>
            </a:pPr>
            <a:r>
              <a:rPr b="1" spc="-5" dirty="0">
                <a:latin typeface="Times New Roman"/>
                <a:cs typeface="Times New Roman"/>
              </a:rPr>
              <a:t>Fully</a:t>
            </a:r>
            <a:r>
              <a:rPr b="1" dirty="0">
                <a:latin typeface="Times New Roman"/>
                <a:cs typeface="Times New Roman"/>
              </a:rPr>
              <a:t> observable</a:t>
            </a:r>
            <a:r>
              <a:rPr b="1" spc="-50" dirty="0">
                <a:latin typeface="Times New Roman"/>
                <a:cs typeface="Times New Roman"/>
              </a:rPr>
              <a:t> </a:t>
            </a:r>
            <a:r>
              <a:rPr b="1" dirty="0">
                <a:latin typeface="Times New Roman"/>
                <a:cs typeface="Times New Roman"/>
              </a:rPr>
              <a:t>vs.</a:t>
            </a:r>
            <a:r>
              <a:rPr b="1" spc="-20" dirty="0">
                <a:latin typeface="Times New Roman"/>
                <a:cs typeface="Times New Roman"/>
              </a:rPr>
              <a:t> </a:t>
            </a:r>
            <a:r>
              <a:rPr b="1" dirty="0">
                <a:latin typeface="Times New Roman"/>
                <a:cs typeface="Times New Roman"/>
              </a:rPr>
              <a:t>partially</a:t>
            </a:r>
            <a:r>
              <a:rPr b="1" spc="-40" dirty="0">
                <a:latin typeface="Times New Roman"/>
                <a:cs typeface="Times New Roman"/>
              </a:rPr>
              <a:t> </a:t>
            </a:r>
            <a:r>
              <a:rPr b="1" spc="-5" dirty="0">
                <a:latin typeface="Times New Roman"/>
                <a:cs typeface="Times New Roman"/>
              </a:rPr>
              <a:t>observable</a:t>
            </a:r>
            <a:endParaRPr dirty="0">
              <a:latin typeface="Times New Roman"/>
              <a:cs typeface="Times New Roman"/>
            </a:endParaRPr>
          </a:p>
          <a:p>
            <a:pPr marL="393700" lvl="1" indent="-191135">
              <a:spcBef>
                <a:spcPts val="680"/>
              </a:spcBef>
              <a:buChar char="-"/>
              <a:tabLst>
                <a:tab pos="394335" algn="l"/>
              </a:tabLst>
            </a:pPr>
            <a:r>
              <a:rPr spc="-5" dirty="0">
                <a:latin typeface="Times New Roman"/>
                <a:cs typeface="Times New Roman"/>
              </a:rPr>
              <a:t>monitoring</a:t>
            </a:r>
            <a:r>
              <a:rPr dirty="0">
                <a:latin typeface="Times New Roman"/>
                <a:cs typeface="Times New Roman"/>
              </a:rPr>
              <a:t> the</a:t>
            </a:r>
            <a:r>
              <a:rPr spc="5" dirty="0">
                <a:latin typeface="Times New Roman"/>
                <a:cs typeface="Times New Roman"/>
              </a:rPr>
              <a:t> </a:t>
            </a:r>
            <a:r>
              <a:rPr u="sng" spc="-5" dirty="0">
                <a:uFill>
                  <a:solidFill>
                    <a:srgbClr val="000000"/>
                  </a:solidFill>
                </a:uFill>
                <a:latin typeface="Times New Roman"/>
                <a:cs typeface="Times New Roman"/>
              </a:rPr>
              <a:t>specific</a:t>
            </a:r>
            <a:r>
              <a:rPr u="sng" spc="-10" dirty="0">
                <a:uFill>
                  <a:solidFill>
                    <a:srgbClr val="000000"/>
                  </a:solidFill>
                </a:uFill>
                <a:latin typeface="Times New Roman"/>
                <a:cs typeface="Times New Roman"/>
              </a:rPr>
              <a:t> </a:t>
            </a:r>
            <a:r>
              <a:rPr u="sng" spc="-5" dirty="0">
                <a:uFill>
                  <a:solidFill>
                    <a:srgbClr val="000000"/>
                  </a:solidFill>
                </a:uFill>
                <a:latin typeface="Times New Roman"/>
                <a:cs typeface="Times New Roman"/>
              </a:rPr>
              <a:t>tasks</a:t>
            </a:r>
            <a:r>
              <a:rPr dirty="0">
                <a:latin typeface="Times New Roman"/>
                <a:cs typeface="Times New Roman"/>
              </a:rPr>
              <a:t> (either</a:t>
            </a:r>
            <a:r>
              <a:rPr spc="-15" dirty="0">
                <a:latin typeface="Times New Roman"/>
                <a:cs typeface="Times New Roman"/>
              </a:rPr>
              <a:t> </a:t>
            </a:r>
            <a:r>
              <a:rPr spc="-5" dirty="0">
                <a:latin typeface="Times New Roman"/>
                <a:cs typeface="Times New Roman"/>
              </a:rPr>
              <a:t>Fully</a:t>
            </a:r>
            <a:r>
              <a:rPr spc="-10" dirty="0">
                <a:latin typeface="Times New Roman"/>
                <a:cs typeface="Times New Roman"/>
              </a:rPr>
              <a:t> </a:t>
            </a:r>
            <a:r>
              <a:rPr dirty="0">
                <a:latin typeface="Times New Roman"/>
                <a:cs typeface="Times New Roman"/>
              </a:rPr>
              <a:t>or</a:t>
            </a:r>
            <a:r>
              <a:rPr spc="10" dirty="0">
                <a:latin typeface="Times New Roman"/>
                <a:cs typeface="Times New Roman"/>
              </a:rPr>
              <a:t> </a:t>
            </a:r>
            <a:r>
              <a:rPr dirty="0">
                <a:latin typeface="Times New Roman"/>
                <a:cs typeface="Times New Roman"/>
              </a:rPr>
              <a:t>partial).</a:t>
            </a:r>
          </a:p>
          <a:p>
            <a:pPr marL="374015" lvl="1" indent="-191135">
              <a:spcBef>
                <a:spcPts val="480"/>
              </a:spcBef>
              <a:buChar char="-"/>
              <a:tabLst>
                <a:tab pos="374650" algn="l"/>
              </a:tabLst>
            </a:pPr>
            <a:r>
              <a:rPr dirty="0">
                <a:latin typeface="Times New Roman"/>
                <a:cs typeface="Times New Roman"/>
              </a:rPr>
              <a:t>agent's</a:t>
            </a:r>
            <a:r>
              <a:rPr spc="-25" dirty="0">
                <a:latin typeface="Times New Roman"/>
                <a:cs typeface="Times New Roman"/>
              </a:rPr>
              <a:t> </a:t>
            </a:r>
            <a:r>
              <a:rPr spc="-5" dirty="0">
                <a:latin typeface="Times New Roman"/>
                <a:cs typeface="Times New Roman"/>
              </a:rPr>
              <a:t>sensory</a:t>
            </a:r>
            <a:r>
              <a:rPr dirty="0">
                <a:latin typeface="Times New Roman"/>
                <a:cs typeface="Times New Roman"/>
              </a:rPr>
              <a:t> apparatus</a:t>
            </a:r>
            <a:r>
              <a:rPr spc="-10" dirty="0">
                <a:latin typeface="Times New Roman"/>
                <a:cs typeface="Times New Roman"/>
              </a:rPr>
              <a:t> </a:t>
            </a:r>
            <a:r>
              <a:rPr dirty="0">
                <a:latin typeface="Times New Roman"/>
                <a:cs typeface="Times New Roman"/>
              </a:rPr>
              <a:t>gives it</a:t>
            </a:r>
            <a:r>
              <a:rPr spc="-5" dirty="0">
                <a:latin typeface="Times New Roman"/>
                <a:cs typeface="Times New Roman"/>
              </a:rPr>
              <a:t> </a:t>
            </a:r>
            <a:r>
              <a:rPr u="sng" dirty="0">
                <a:uFill>
                  <a:solidFill>
                    <a:srgbClr val="000000"/>
                  </a:solidFill>
                </a:uFill>
                <a:latin typeface="Times New Roman"/>
                <a:cs typeface="Times New Roman"/>
              </a:rPr>
              <a:t>access</a:t>
            </a:r>
            <a:r>
              <a:rPr u="sng" spc="-10" dirty="0">
                <a:uFill>
                  <a:solidFill>
                    <a:srgbClr val="000000"/>
                  </a:solidFill>
                </a:uFill>
                <a:latin typeface="Times New Roman"/>
                <a:cs typeface="Times New Roman"/>
              </a:rPr>
              <a:t> </a:t>
            </a:r>
            <a:r>
              <a:rPr u="sng" dirty="0">
                <a:uFill>
                  <a:solidFill>
                    <a:srgbClr val="000000"/>
                  </a:solidFill>
                </a:uFill>
                <a:latin typeface="Times New Roman"/>
                <a:cs typeface="Times New Roman"/>
              </a:rPr>
              <a:t>to the </a:t>
            </a:r>
            <a:r>
              <a:rPr u="sng" dirty="0">
                <a:solidFill>
                  <a:srgbClr val="00AFEF"/>
                </a:solidFill>
                <a:uFill>
                  <a:solidFill>
                    <a:srgbClr val="000000"/>
                  </a:solidFill>
                </a:uFill>
                <a:latin typeface="Times New Roman"/>
                <a:cs typeface="Times New Roman"/>
              </a:rPr>
              <a:t>complete/partial</a:t>
            </a:r>
            <a:r>
              <a:rPr u="sng" spc="-35" dirty="0">
                <a:solidFill>
                  <a:srgbClr val="00AFEF"/>
                </a:solidFill>
                <a:uFill>
                  <a:solidFill>
                    <a:srgbClr val="000000"/>
                  </a:solidFill>
                </a:uFill>
                <a:latin typeface="Times New Roman"/>
                <a:cs typeface="Times New Roman"/>
              </a:rPr>
              <a:t> </a:t>
            </a:r>
            <a:r>
              <a:rPr u="sng" spc="-5" dirty="0">
                <a:solidFill>
                  <a:srgbClr val="00AFEF"/>
                </a:solidFill>
                <a:uFill>
                  <a:solidFill>
                    <a:srgbClr val="000000"/>
                  </a:solidFill>
                </a:uFill>
                <a:latin typeface="Times New Roman"/>
                <a:cs typeface="Times New Roman"/>
              </a:rPr>
              <a:t>state</a:t>
            </a:r>
            <a:r>
              <a:rPr spc="10" dirty="0">
                <a:solidFill>
                  <a:srgbClr val="00AFEF"/>
                </a:solidFill>
                <a:latin typeface="Times New Roman"/>
                <a:cs typeface="Times New Roman"/>
              </a:rPr>
              <a:t> </a:t>
            </a:r>
            <a:r>
              <a:rPr dirty="0">
                <a:latin typeface="Times New Roman"/>
                <a:cs typeface="Times New Roman"/>
              </a:rPr>
              <a:t>of</a:t>
            </a:r>
            <a:r>
              <a:rPr spc="5" dirty="0">
                <a:latin typeface="Times New Roman"/>
                <a:cs typeface="Times New Roman"/>
              </a:rPr>
              <a:t> </a:t>
            </a:r>
            <a:r>
              <a:rPr dirty="0">
                <a:latin typeface="Times New Roman"/>
                <a:cs typeface="Times New Roman"/>
              </a:rPr>
              <a:t>the </a:t>
            </a:r>
            <a:r>
              <a:rPr spc="-5" dirty="0">
                <a:latin typeface="Times New Roman"/>
                <a:cs typeface="Times New Roman"/>
              </a:rPr>
              <a:t>environment,</a:t>
            </a:r>
            <a:r>
              <a:rPr lang="en-US" spc="-5" dirty="0">
                <a:latin typeface="Times New Roman"/>
                <a:cs typeface="Times New Roman"/>
              </a:rPr>
              <a:t> </a:t>
            </a:r>
            <a:r>
              <a:rPr dirty="0">
                <a:latin typeface="Times New Roman"/>
                <a:cs typeface="Times New Roman"/>
              </a:rPr>
              <a:t>then</a:t>
            </a:r>
            <a:r>
              <a:rPr spc="-5" dirty="0">
                <a:latin typeface="Times New Roman"/>
                <a:cs typeface="Times New Roman"/>
              </a:rPr>
              <a:t> we</a:t>
            </a:r>
            <a:r>
              <a:rPr dirty="0">
                <a:latin typeface="Times New Roman"/>
                <a:cs typeface="Times New Roman"/>
              </a:rPr>
              <a:t> </a:t>
            </a:r>
            <a:r>
              <a:rPr spc="-5" dirty="0">
                <a:latin typeface="Times New Roman"/>
                <a:cs typeface="Times New Roman"/>
              </a:rPr>
              <a:t>say</a:t>
            </a:r>
            <a:r>
              <a:rPr spc="5" dirty="0">
                <a:latin typeface="Times New Roman"/>
                <a:cs typeface="Times New Roman"/>
              </a:rPr>
              <a:t> </a:t>
            </a:r>
            <a:r>
              <a:rPr dirty="0">
                <a:latin typeface="Times New Roman"/>
                <a:cs typeface="Times New Roman"/>
              </a:rPr>
              <a:t>that</a:t>
            </a:r>
            <a:r>
              <a:rPr spc="-20" dirty="0">
                <a:latin typeface="Times New Roman"/>
                <a:cs typeface="Times New Roman"/>
              </a:rPr>
              <a:t> </a:t>
            </a:r>
            <a:r>
              <a:rPr dirty="0">
                <a:latin typeface="Times New Roman"/>
                <a:cs typeface="Times New Roman"/>
              </a:rPr>
              <a:t>the</a:t>
            </a:r>
            <a:r>
              <a:rPr spc="-5" dirty="0">
                <a:latin typeface="Times New Roman"/>
                <a:cs typeface="Times New Roman"/>
              </a:rPr>
              <a:t> </a:t>
            </a:r>
            <a:r>
              <a:rPr dirty="0">
                <a:solidFill>
                  <a:srgbClr val="00AFEF"/>
                </a:solidFill>
                <a:latin typeface="Times New Roman"/>
                <a:cs typeface="Times New Roman"/>
              </a:rPr>
              <a:t>environment</a:t>
            </a:r>
            <a:r>
              <a:rPr spc="-5" dirty="0">
                <a:solidFill>
                  <a:srgbClr val="00AFEF"/>
                </a:solidFill>
                <a:latin typeface="Times New Roman"/>
                <a:cs typeface="Times New Roman"/>
              </a:rPr>
              <a:t> </a:t>
            </a:r>
            <a:r>
              <a:rPr dirty="0">
                <a:solidFill>
                  <a:srgbClr val="00AFEF"/>
                </a:solidFill>
                <a:latin typeface="Times New Roman"/>
                <a:cs typeface="Times New Roman"/>
              </a:rPr>
              <a:t>is accessible</a:t>
            </a:r>
            <a:r>
              <a:rPr spc="-30" dirty="0">
                <a:solidFill>
                  <a:srgbClr val="00AFEF"/>
                </a:solidFill>
                <a:latin typeface="Times New Roman"/>
                <a:cs typeface="Times New Roman"/>
              </a:rPr>
              <a:t> </a:t>
            </a:r>
            <a:r>
              <a:rPr dirty="0">
                <a:solidFill>
                  <a:srgbClr val="00AFEF"/>
                </a:solidFill>
                <a:latin typeface="Times New Roman"/>
                <a:cs typeface="Times New Roman"/>
              </a:rPr>
              <a:t>(fully</a:t>
            </a:r>
            <a:r>
              <a:rPr spc="-5" dirty="0">
                <a:solidFill>
                  <a:srgbClr val="00AFEF"/>
                </a:solidFill>
                <a:latin typeface="Times New Roman"/>
                <a:cs typeface="Times New Roman"/>
              </a:rPr>
              <a:t> </a:t>
            </a:r>
            <a:r>
              <a:rPr dirty="0">
                <a:solidFill>
                  <a:srgbClr val="00AFEF"/>
                </a:solidFill>
                <a:latin typeface="Times New Roman"/>
                <a:cs typeface="Times New Roman"/>
              </a:rPr>
              <a:t>or partial)</a:t>
            </a:r>
            <a:r>
              <a:rPr spc="-5" dirty="0">
                <a:solidFill>
                  <a:srgbClr val="00AFEF"/>
                </a:solidFill>
                <a:latin typeface="Times New Roman"/>
                <a:cs typeface="Times New Roman"/>
              </a:rPr>
              <a:t> </a:t>
            </a:r>
            <a:r>
              <a:rPr dirty="0">
                <a:latin typeface="Times New Roman"/>
                <a:cs typeface="Times New Roman"/>
              </a:rPr>
              <a:t>to</a:t>
            </a:r>
            <a:r>
              <a:rPr spc="-5" dirty="0">
                <a:latin typeface="Times New Roman"/>
                <a:cs typeface="Times New Roman"/>
              </a:rPr>
              <a:t> </a:t>
            </a:r>
            <a:r>
              <a:rPr dirty="0">
                <a:latin typeface="Times New Roman"/>
                <a:cs typeface="Times New Roman"/>
              </a:rPr>
              <a:t>that</a:t>
            </a:r>
            <a:r>
              <a:rPr spc="-15" dirty="0">
                <a:latin typeface="Times New Roman"/>
                <a:cs typeface="Times New Roman"/>
              </a:rPr>
              <a:t> </a:t>
            </a:r>
            <a:r>
              <a:rPr dirty="0">
                <a:latin typeface="Times New Roman"/>
                <a:cs typeface="Times New Roman"/>
              </a:rPr>
              <a:t>agent.</a:t>
            </a:r>
          </a:p>
          <a:p>
            <a:pPr marL="127000">
              <a:spcBef>
                <a:spcPts val="434"/>
              </a:spcBef>
            </a:pPr>
            <a:r>
              <a:rPr spc="-5" dirty="0">
                <a:latin typeface="Times New Roman"/>
                <a:cs typeface="Times New Roman"/>
              </a:rPr>
              <a:t>Example</a:t>
            </a:r>
            <a:r>
              <a:rPr spc="-30" dirty="0">
                <a:latin typeface="Times New Roman"/>
                <a:cs typeface="Times New Roman"/>
              </a:rPr>
              <a:t> </a:t>
            </a:r>
            <a:r>
              <a:rPr dirty="0">
                <a:latin typeface="Times New Roman"/>
                <a:cs typeface="Times New Roman"/>
              </a:rPr>
              <a:t>:</a:t>
            </a:r>
          </a:p>
          <a:p>
            <a:pPr marL="317500" lvl="1" indent="-134620">
              <a:spcBef>
                <a:spcPts val="430"/>
              </a:spcBef>
              <a:buChar char="-"/>
              <a:tabLst>
                <a:tab pos="318135" algn="l"/>
              </a:tabLst>
            </a:pPr>
            <a:r>
              <a:rPr dirty="0">
                <a:latin typeface="Times New Roman"/>
                <a:cs typeface="Times New Roman"/>
              </a:rPr>
              <a:t>Chess</a:t>
            </a:r>
            <a:r>
              <a:rPr spc="-15" dirty="0">
                <a:latin typeface="Times New Roman"/>
                <a:cs typeface="Times New Roman"/>
              </a:rPr>
              <a:t> </a:t>
            </a:r>
            <a:r>
              <a:rPr dirty="0">
                <a:latin typeface="Times New Roman"/>
                <a:cs typeface="Times New Roman"/>
              </a:rPr>
              <a:t>is</a:t>
            </a:r>
            <a:r>
              <a:rPr spc="-25" dirty="0">
                <a:latin typeface="Times New Roman"/>
                <a:cs typeface="Times New Roman"/>
              </a:rPr>
              <a:t> </a:t>
            </a:r>
            <a:r>
              <a:rPr dirty="0">
                <a:latin typeface="Times New Roman"/>
                <a:cs typeface="Times New Roman"/>
              </a:rPr>
              <a:t>the</a:t>
            </a:r>
            <a:r>
              <a:rPr spc="-15" dirty="0">
                <a:latin typeface="Times New Roman"/>
                <a:cs typeface="Times New Roman"/>
              </a:rPr>
              <a:t> </a:t>
            </a:r>
            <a:r>
              <a:rPr u="sng" dirty="0">
                <a:uFill>
                  <a:solidFill>
                    <a:srgbClr val="000000"/>
                  </a:solidFill>
                </a:uFill>
                <a:latin typeface="Times New Roman"/>
                <a:cs typeface="Times New Roman"/>
              </a:rPr>
              <a:t>fully</a:t>
            </a:r>
            <a:r>
              <a:rPr u="sng" spc="-20" dirty="0">
                <a:uFill>
                  <a:solidFill>
                    <a:srgbClr val="000000"/>
                  </a:solidFill>
                </a:uFill>
                <a:latin typeface="Times New Roman"/>
                <a:cs typeface="Times New Roman"/>
              </a:rPr>
              <a:t> </a:t>
            </a:r>
            <a:r>
              <a:rPr u="sng" dirty="0">
                <a:uFill>
                  <a:solidFill>
                    <a:srgbClr val="000000"/>
                  </a:solidFill>
                </a:uFill>
                <a:latin typeface="Times New Roman"/>
                <a:cs typeface="Times New Roman"/>
              </a:rPr>
              <a:t>observable</a:t>
            </a:r>
            <a:r>
              <a:rPr u="sng" spc="-15" dirty="0">
                <a:uFill>
                  <a:solidFill>
                    <a:srgbClr val="000000"/>
                  </a:solidFill>
                </a:uFill>
                <a:latin typeface="Times New Roman"/>
                <a:cs typeface="Times New Roman"/>
              </a:rPr>
              <a:t> </a:t>
            </a:r>
            <a:r>
              <a:rPr u="sng" dirty="0">
                <a:uFill>
                  <a:solidFill>
                    <a:srgbClr val="000000"/>
                  </a:solidFill>
                </a:uFill>
                <a:latin typeface="Times New Roman"/>
                <a:cs typeface="Times New Roman"/>
              </a:rPr>
              <a:t>scenario</a:t>
            </a:r>
            <a:r>
              <a:rPr dirty="0">
                <a:latin typeface="Times New Roman"/>
                <a:cs typeface="Times New Roman"/>
              </a:rPr>
              <a:t>.</a:t>
            </a:r>
          </a:p>
          <a:p>
            <a:pPr marL="313055" lvl="1" indent="-130175">
              <a:spcBef>
                <a:spcPts val="434"/>
              </a:spcBef>
              <a:buChar char="-"/>
              <a:tabLst>
                <a:tab pos="313690" algn="l"/>
              </a:tabLst>
            </a:pPr>
            <a:r>
              <a:rPr spc="-30" dirty="0">
                <a:latin typeface="Times New Roman"/>
                <a:cs typeface="Times New Roman"/>
              </a:rPr>
              <a:t>Taxi</a:t>
            </a:r>
            <a:r>
              <a:rPr spc="-25" dirty="0">
                <a:latin typeface="Times New Roman"/>
                <a:cs typeface="Times New Roman"/>
              </a:rPr>
              <a:t> </a:t>
            </a:r>
            <a:r>
              <a:rPr dirty="0">
                <a:latin typeface="Times New Roman"/>
                <a:cs typeface="Times New Roman"/>
              </a:rPr>
              <a:t>driving</a:t>
            </a:r>
            <a:r>
              <a:rPr spc="-20" dirty="0">
                <a:latin typeface="Times New Roman"/>
                <a:cs typeface="Times New Roman"/>
              </a:rPr>
              <a:t> </a:t>
            </a:r>
            <a:r>
              <a:rPr dirty="0">
                <a:latin typeface="Times New Roman"/>
                <a:cs typeface="Times New Roman"/>
              </a:rPr>
              <a:t>is</a:t>
            </a:r>
            <a:r>
              <a:rPr spc="-10" dirty="0">
                <a:latin typeface="Times New Roman"/>
                <a:cs typeface="Times New Roman"/>
              </a:rPr>
              <a:t> </a:t>
            </a:r>
            <a:r>
              <a:rPr dirty="0">
                <a:latin typeface="Times New Roman"/>
                <a:cs typeface="Times New Roman"/>
              </a:rPr>
              <a:t>the</a:t>
            </a:r>
            <a:r>
              <a:rPr spc="-10" dirty="0">
                <a:latin typeface="Times New Roman"/>
                <a:cs typeface="Times New Roman"/>
              </a:rPr>
              <a:t> </a:t>
            </a:r>
            <a:r>
              <a:rPr u="sng" dirty="0">
                <a:uFill>
                  <a:solidFill>
                    <a:srgbClr val="000000"/>
                  </a:solidFill>
                </a:uFill>
                <a:latin typeface="Times New Roman"/>
                <a:cs typeface="Times New Roman"/>
              </a:rPr>
              <a:t>partially</a:t>
            </a:r>
            <a:r>
              <a:rPr u="sng" spc="-40" dirty="0">
                <a:uFill>
                  <a:solidFill>
                    <a:srgbClr val="000000"/>
                  </a:solidFill>
                </a:uFill>
                <a:latin typeface="Times New Roman"/>
                <a:cs typeface="Times New Roman"/>
              </a:rPr>
              <a:t> </a:t>
            </a:r>
            <a:r>
              <a:rPr u="sng" dirty="0">
                <a:uFill>
                  <a:solidFill>
                    <a:srgbClr val="000000"/>
                  </a:solidFill>
                </a:uFill>
                <a:latin typeface="Times New Roman"/>
                <a:cs typeface="Times New Roman"/>
              </a:rPr>
              <a:t>observable</a:t>
            </a:r>
            <a:r>
              <a:rPr u="sng" spc="-10" dirty="0">
                <a:uFill>
                  <a:solidFill>
                    <a:srgbClr val="000000"/>
                  </a:solidFill>
                </a:uFill>
                <a:latin typeface="Times New Roman"/>
                <a:cs typeface="Times New Roman"/>
              </a:rPr>
              <a:t> </a:t>
            </a:r>
            <a:r>
              <a:rPr u="sng" dirty="0">
                <a:uFill>
                  <a:solidFill>
                    <a:srgbClr val="000000"/>
                  </a:solidFill>
                </a:uFill>
                <a:latin typeface="Times New Roman"/>
                <a:cs typeface="Times New Roman"/>
              </a:rPr>
              <a:t>scenario</a:t>
            </a:r>
            <a:r>
              <a:rPr dirty="0">
                <a:latin typeface="Times New Roman"/>
                <a:cs typeface="Times New Roman"/>
              </a:rPr>
              <a:t>.</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5946" y="160780"/>
            <a:ext cx="7058025" cy="579646"/>
          </a:xfrm>
          <a:prstGeom prst="rect">
            <a:avLst/>
          </a:prstGeom>
        </p:spPr>
        <p:txBody>
          <a:bodyPr spcFirstLastPara="1" vert="horz" wrap="square" lIns="0" tIns="12700" rIns="0" bIns="0" rtlCol="0" anchor="ctr" anchorCtr="0">
            <a:spAutoFit/>
          </a:bodyPr>
          <a:lstStyle/>
          <a:p>
            <a:pPr marL="27940">
              <a:lnSpc>
                <a:spcPct val="100000"/>
              </a:lnSpc>
              <a:spcBef>
                <a:spcPts val="100"/>
              </a:spcBef>
              <a:tabLst>
                <a:tab pos="7537450" algn="l"/>
              </a:tabLst>
            </a:pPr>
            <a:r>
              <a:rPr sz="3600" dirty="0"/>
              <a:t>2.</a:t>
            </a:r>
            <a:r>
              <a:rPr sz="3600" spc="10" dirty="0"/>
              <a:t> </a:t>
            </a:r>
            <a:r>
              <a:rPr sz="3600" spc="-5" dirty="0"/>
              <a:t>How</a:t>
            </a:r>
            <a:r>
              <a:rPr sz="3600" spc="-180" dirty="0"/>
              <a:t> </a:t>
            </a:r>
            <a:r>
              <a:rPr sz="3600" spc="-5" dirty="0"/>
              <a:t>Agents</a:t>
            </a:r>
            <a:r>
              <a:rPr sz="3600" spc="15" dirty="0"/>
              <a:t> </a:t>
            </a:r>
            <a:r>
              <a:rPr sz="3600" spc="-5" dirty="0"/>
              <a:t>should</a:t>
            </a:r>
            <a:r>
              <a:rPr sz="3600" spc="-170" dirty="0"/>
              <a:t> </a:t>
            </a:r>
            <a:r>
              <a:rPr sz="3600" spc="-5" dirty="0"/>
              <a:t>Act?</a:t>
            </a:r>
          </a:p>
        </p:txBody>
      </p:sp>
      <p:sp>
        <p:nvSpPr>
          <p:cNvPr id="19" name="object 17">
            <a:extLst>
              <a:ext uri="{FF2B5EF4-FFF2-40B4-BE49-F238E27FC236}">
                <a16:creationId xmlns:a16="http://schemas.microsoft.com/office/drawing/2014/main" id="{473B438E-0EFE-4CF1-A877-29655DCF0BFF}"/>
              </a:ext>
            </a:extLst>
          </p:cNvPr>
          <p:cNvSpPr txBox="1"/>
          <p:nvPr/>
        </p:nvSpPr>
        <p:spPr>
          <a:xfrm>
            <a:off x="276224" y="1476374"/>
            <a:ext cx="10861467" cy="4855175"/>
          </a:xfrm>
          <a:prstGeom prst="rect">
            <a:avLst/>
          </a:prstGeom>
        </p:spPr>
        <p:txBody>
          <a:bodyPr vert="horz" wrap="square" lIns="0" tIns="12700" rIns="0" bIns="0" rtlCol="0">
            <a:spAutoFit/>
          </a:bodyPr>
          <a:lstStyle/>
          <a:p>
            <a:pPr marL="12700">
              <a:spcBef>
                <a:spcPts val="100"/>
              </a:spcBef>
            </a:pPr>
            <a:r>
              <a:rPr b="1" dirty="0">
                <a:latin typeface="Times New Roman"/>
                <a:cs typeface="Times New Roman"/>
              </a:rPr>
              <a:t>2.2</a:t>
            </a:r>
            <a:r>
              <a:rPr b="1" spc="5" dirty="0">
                <a:latin typeface="Times New Roman"/>
                <a:cs typeface="Times New Roman"/>
              </a:rPr>
              <a:t>:</a:t>
            </a:r>
            <a:r>
              <a:rPr b="1" dirty="0">
                <a:latin typeface="Times New Roman"/>
                <a:cs typeface="Times New Roman"/>
              </a:rPr>
              <a:t>-</a:t>
            </a:r>
            <a:r>
              <a:rPr b="1" spc="-10" dirty="0">
                <a:latin typeface="Times New Roman"/>
                <a:cs typeface="Times New Roman"/>
              </a:rPr>
              <a:t> </a:t>
            </a:r>
            <a:r>
              <a:rPr b="1" u="heavy" dirty="0">
                <a:uFill>
                  <a:solidFill>
                    <a:srgbClr val="000000"/>
                  </a:solidFill>
                </a:uFill>
                <a:latin typeface="Times New Roman"/>
                <a:cs typeface="Times New Roman"/>
              </a:rPr>
              <a:t>E</a:t>
            </a:r>
            <a:r>
              <a:rPr b="1" u="heavy" spc="-10" dirty="0">
                <a:uFill>
                  <a:solidFill>
                    <a:srgbClr val="000000"/>
                  </a:solidFill>
                </a:uFill>
                <a:latin typeface="Times New Roman"/>
                <a:cs typeface="Times New Roman"/>
              </a:rPr>
              <a:t>n</a:t>
            </a:r>
            <a:r>
              <a:rPr b="1" u="heavy" dirty="0">
                <a:uFill>
                  <a:solidFill>
                    <a:srgbClr val="000000"/>
                  </a:solidFill>
                </a:uFill>
                <a:latin typeface="Times New Roman"/>
                <a:cs typeface="Times New Roman"/>
              </a:rPr>
              <a:t>vi</a:t>
            </a:r>
            <a:r>
              <a:rPr b="1" u="heavy" spc="-45" dirty="0">
                <a:uFill>
                  <a:solidFill>
                    <a:srgbClr val="000000"/>
                  </a:solidFill>
                </a:uFill>
                <a:latin typeface="Times New Roman"/>
                <a:cs typeface="Times New Roman"/>
              </a:rPr>
              <a:t>r</a:t>
            </a:r>
            <a:r>
              <a:rPr b="1" u="heavy" dirty="0">
                <a:uFill>
                  <a:solidFill>
                    <a:srgbClr val="000000"/>
                  </a:solidFill>
                </a:uFill>
                <a:latin typeface="Times New Roman"/>
                <a:cs typeface="Times New Roman"/>
              </a:rPr>
              <a:t>onment Parame</a:t>
            </a:r>
            <a:r>
              <a:rPr b="1" u="heavy" spc="10" dirty="0">
                <a:uFill>
                  <a:solidFill>
                    <a:srgbClr val="000000"/>
                  </a:solidFill>
                </a:uFill>
                <a:latin typeface="Times New Roman"/>
                <a:cs typeface="Times New Roman"/>
              </a:rPr>
              <a:t>t</a:t>
            </a:r>
            <a:r>
              <a:rPr b="1" u="heavy" dirty="0">
                <a:uFill>
                  <a:solidFill>
                    <a:srgbClr val="000000"/>
                  </a:solidFill>
                </a:uFill>
                <a:latin typeface="Times New Roman"/>
                <a:cs typeface="Times New Roman"/>
              </a:rPr>
              <a:t>ers</a:t>
            </a:r>
            <a:r>
              <a:rPr b="1" u="heavy" spc="-20" dirty="0">
                <a:uFill>
                  <a:solidFill>
                    <a:srgbClr val="000000"/>
                  </a:solidFill>
                </a:uFill>
                <a:latin typeface="Times New Roman"/>
                <a:cs typeface="Times New Roman"/>
              </a:rPr>
              <a:t> </a:t>
            </a:r>
            <a:r>
              <a:rPr b="1" u="heavy" dirty="0">
                <a:uFill>
                  <a:solidFill>
                    <a:srgbClr val="000000"/>
                  </a:solidFill>
                </a:uFill>
                <a:latin typeface="Times New Roman"/>
                <a:cs typeface="Times New Roman"/>
              </a:rPr>
              <a:t>for</a:t>
            </a:r>
            <a:r>
              <a:rPr b="1" u="heavy" spc="-185" dirty="0">
                <a:uFill>
                  <a:solidFill>
                    <a:srgbClr val="000000"/>
                  </a:solidFill>
                </a:uFill>
                <a:latin typeface="Times New Roman"/>
                <a:cs typeface="Times New Roman"/>
              </a:rPr>
              <a:t> </a:t>
            </a:r>
            <a:r>
              <a:rPr b="1" u="heavy" spc="-5" dirty="0">
                <a:uFill>
                  <a:solidFill>
                    <a:srgbClr val="000000"/>
                  </a:solidFill>
                </a:uFill>
                <a:latin typeface="Times New Roman"/>
                <a:cs typeface="Times New Roman"/>
              </a:rPr>
              <a:t>Agent</a:t>
            </a:r>
            <a:r>
              <a:rPr b="1" u="heavy" dirty="0">
                <a:uFill>
                  <a:solidFill>
                    <a:srgbClr val="000000"/>
                  </a:solidFill>
                </a:uFill>
                <a:latin typeface="Times New Roman"/>
                <a:cs typeface="Times New Roman"/>
              </a:rPr>
              <a:t>s</a:t>
            </a:r>
            <a:r>
              <a:rPr b="1" u="heavy" spc="10" dirty="0">
                <a:uFill>
                  <a:solidFill>
                    <a:srgbClr val="000000"/>
                  </a:solidFill>
                </a:uFill>
                <a:latin typeface="Times New Roman"/>
                <a:cs typeface="Times New Roman"/>
              </a:rPr>
              <a:t> </a:t>
            </a:r>
            <a:r>
              <a:rPr b="1" u="heavy" dirty="0">
                <a:uFill>
                  <a:solidFill>
                    <a:srgbClr val="000000"/>
                  </a:solidFill>
                </a:uFill>
                <a:latin typeface="Times New Roman"/>
                <a:cs typeface="Times New Roman"/>
              </a:rPr>
              <a:t>to </a:t>
            </a:r>
            <a:r>
              <a:rPr b="1" u="heavy" spc="-10" dirty="0">
                <a:uFill>
                  <a:solidFill>
                    <a:srgbClr val="000000"/>
                  </a:solidFill>
                </a:uFill>
                <a:latin typeface="Times New Roman"/>
                <a:cs typeface="Times New Roman"/>
              </a:rPr>
              <a:t>p</a:t>
            </a:r>
            <a:r>
              <a:rPr b="1" u="heavy" dirty="0">
                <a:uFill>
                  <a:solidFill>
                    <a:srgbClr val="000000"/>
                  </a:solidFill>
                </a:uFill>
                <a:latin typeface="Times New Roman"/>
                <a:cs typeface="Times New Roman"/>
              </a:rPr>
              <a:t>er</a:t>
            </a:r>
            <a:r>
              <a:rPr b="1" u="heavy" spc="5" dirty="0">
                <a:uFill>
                  <a:solidFill>
                    <a:srgbClr val="000000"/>
                  </a:solidFill>
                </a:uFill>
                <a:latin typeface="Times New Roman"/>
                <a:cs typeface="Times New Roman"/>
              </a:rPr>
              <a:t>f</a:t>
            </a:r>
            <a:r>
              <a:rPr b="1" u="heavy" dirty="0">
                <a:uFill>
                  <a:solidFill>
                    <a:srgbClr val="000000"/>
                  </a:solidFill>
                </a:uFill>
                <a:latin typeface="Times New Roman"/>
                <a:cs typeface="Times New Roman"/>
              </a:rPr>
              <a:t>orm</a:t>
            </a:r>
            <a:r>
              <a:rPr b="1" u="heavy" spc="-10" dirty="0">
                <a:uFill>
                  <a:solidFill>
                    <a:srgbClr val="000000"/>
                  </a:solidFill>
                </a:uFill>
                <a:latin typeface="Times New Roman"/>
                <a:cs typeface="Times New Roman"/>
              </a:rPr>
              <a:t> </a:t>
            </a:r>
            <a:r>
              <a:rPr b="1" u="heavy" dirty="0">
                <a:uFill>
                  <a:solidFill>
                    <a:srgbClr val="000000"/>
                  </a:solidFill>
                </a:uFill>
                <a:latin typeface="Times New Roman"/>
                <a:cs typeface="Times New Roman"/>
              </a:rPr>
              <a:t>accura</a:t>
            </a:r>
            <a:r>
              <a:rPr b="1" u="heavy" spc="5" dirty="0">
                <a:uFill>
                  <a:solidFill>
                    <a:srgbClr val="000000"/>
                  </a:solidFill>
                </a:uFill>
                <a:latin typeface="Times New Roman"/>
                <a:cs typeface="Times New Roman"/>
              </a:rPr>
              <a:t>t</a:t>
            </a:r>
            <a:r>
              <a:rPr b="1" u="heavy" dirty="0">
                <a:uFill>
                  <a:solidFill>
                    <a:srgbClr val="000000"/>
                  </a:solidFill>
                </a:uFill>
                <a:latin typeface="Times New Roman"/>
                <a:cs typeface="Times New Roman"/>
              </a:rPr>
              <a:t>el</a:t>
            </a:r>
            <a:r>
              <a:rPr b="1" u="heavy" spc="35" dirty="0">
                <a:uFill>
                  <a:solidFill>
                    <a:srgbClr val="000000"/>
                  </a:solidFill>
                </a:uFill>
                <a:latin typeface="Times New Roman"/>
                <a:cs typeface="Times New Roman"/>
              </a:rPr>
              <a:t>y</a:t>
            </a:r>
            <a:r>
              <a:rPr dirty="0">
                <a:latin typeface="Times New Roman"/>
                <a:cs typeface="Times New Roman"/>
              </a:rPr>
              <a:t>:</a:t>
            </a:r>
          </a:p>
          <a:p>
            <a:pPr>
              <a:spcBef>
                <a:spcPts val="40"/>
              </a:spcBef>
            </a:pPr>
            <a:endParaRPr dirty="0">
              <a:latin typeface="Times New Roman"/>
              <a:cs typeface="Times New Roman"/>
            </a:endParaRPr>
          </a:p>
          <a:p>
            <a:pPr marL="12700">
              <a:tabLst>
                <a:tab pos="426720" algn="l"/>
              </a:tabLst>
            </a:pPr>
            <a:r>
              <a:rPr b="1" spc="-5" dirty="0">
                <a:latin typeface="Times New Roman"/>
                <a:cs typeface="Times New Roman"/>
              </a:rPr>
              <a:t>ii)	</a:t>
            </a:r>
            <a:r>
              <a:rPr b="1" dirty="0">
                <a:latin typeface="Times New Roman"/>
                <a:cs typeface="Times New Roman"/>
              </a:rPr>
              <a:t>Deterministic</a:t>
            </a:r>
            <a:endParaRPr dirty="0">
              <a:latin typeface="Times New Roman"/>
              <a:cs typeface="Times New Roman"/>
            </a:endParaRPr>
          </a:p>
          <a:p>
            <a:pPr marL="12700" marR="137160" indent="170815">
              <a:spcBef>
                <a:spcPts val="440"/>
              </a:spcBef>
              <a:tabLst>
                <a:tab pos="431800" algn="l"/>
              </a:tabLst>
            </a:pPr>
            <a:r>
              <a:rPr dirty="0">
                <a:latin typeface="Times New Roman"/>
                <a:cs typeface="Times New Roman"/>
              </a:rPr>
              <a:t>-	</a:t>
            </a:r>
            <a:r>
              <a:rPr spc="-5" dirty="0">
                <a:latin typeface="Times New Roman"/>
                <a:cs typeface="Times New Roman"/>
              </a:rPr>
              <a:t>well-known </a:t>
            </a:r>
            <a:r>
              <a:rPr dirty="0">
                <a:latin typeface="Times New Roman"/>
                <a:cs typeface="Times New Roman"/>
              </a:rPr>
              <a:t>knowledge of particular </a:t>
            </a:r>
            <a:r>
              <a:rPr spc="-5" dirty="0">
                <a:latin typeface="Times New Roman"/>
                <a:cs typeface="Times New Roman"/>
              </a:rPr>
              <a:t>tasks. </a:t>
            </a:r>
            <a:r>
              <a:rPr dirty="0">
                <a:latin typeface="Times New Roman"/>
                <a:cs typeface="Times New Roman"/>
              </a:rPr>
              <a:t>(either </a:t>
            </a:r>
            <a:r>
              <a:rPr spc="-5" dirty="0">
                <a:latin typeface="Times New Roman"/>
                <a:cs typeface="Times New Roman"/>
              </a:rPr>
              <a:t>strategic </a:t>
            </a:r>
            <a:r>
              <a:rPr dirty="0">
                <a:latin typeface="Times New Roman"/>
                <a:cs typeface="Times New Roman"/>
              </a:rPr>
              <a:t>or </a:t>
            </a:r>
            <a:r>
              <a:rPr spc="-5" dirty="0">
                <a:latin typeface="Times New Roman"/>
                <a:cs typeface="Times New Roman"/>
              </a:rPr>
              <a:t>stochastic </a:t>
            </a:r>
            <a:r>
              <a:rPr dirty="0">
                <a:latin typeface="Times New Roman"/>
                <a:cs typeface="Times New Roman"/>
              </a:rPr>
              <a:t>(change </a:t>
            </a:r>
            <a:r>
              <a:rPr spc="-5" dirty="0">
                <a:latin typeface="Times New Roman"/>
                <a:cs typeface="Times New Roman"/>
              </a:rPr>
              <a:t>with </a:t>
            </a:r>
            <a:r>
              <a:rPr spc="-434" dirty="0">
                <a:latin typeface="Times New Roman"/>
                <a:cs typeface="Times New Roman"/>
              </a:rPr>
              <a:t> </a:t>
            </a:r>
            <a:r>
              <a:rPr dirty="0">
                <a:latin typeface="Times New Roman"/>
                <a:cs typeface="Times New Roman"/>
              </a:rPr>
              <a:t>condition)).</a:t>
            </a:r>
          </a:p>
          <a:p>
            <a:pPr marL="12700" marR="376555">
              <a:spcBef>
                <a:spcPts val="434"/>
              </a:spcBef>
              <a:buSzPct val="94444"/>
              <a:buFont typeface="Wingdings"/>
              <a:buChar char=""/>
              <a:tabLst>
                <a:tab pos="193040" algn="l"/>
              </a:tabLst>
            </a:pPr>
            <a:r>
              <a:rPr dirty="0">
                <a:latin typeface="Times New Roman"/>
                <a:cs typeface="Times New Roman"/>
              </a:rPr>
              <a:t>If the next </a:t>
            </a:r>
            <a:r>
              <a:rPr spc="-5" dirty="0">
                <a:latin typeface="Times New Roman"/>
                <a:cs typeface="Times New Roman"/>
              </a:rPr>
              <a:t>state </a:t>
            </a:r>
            <a:r>
              <a:rPr dirty="0">
                <a:latin typeface="Times New Roman"/>
                <a:cs typeface="Times New Roman"/>
              </a:rPr>
              <a:t>of the </a:t>
            </a:r>
            <a:r>
              <a:rPr spc="-5" dirty="0">
                <a:latin typeface="Times New Roman"/>
                <a:cs typeface="Times New Roman"/>
              </a:rPr>
              <a:t>environment </a:t>
            </a:r>
            <a:r>
              <a:rPr dirty="0">
                <a:latin typeface="Times New Roman"/>
                <a:cs typeface="Times New Roman"/>
              </a:rPr>
              <a:t>is </a:t>
            </a:r>
            <a:r>
              <a:rPr u="sng" dirty="0">
                <a:uFill>
                  <a:solidFill>
                    <a:srgbClr val="000000"/>
                  </a:solidFill>
                </a:uFill>
                <a:latin typeface="Times New Roman"/>
                <a:cs typeface="Times New Roman"/>
              </a:rPr>
              <a:t>completely determined</a:t>
            </a:r>
            <a:r>
              <a:rPr dirty="0">
                <a:latin typeface="Times New Roman"/>
                <a:cs typeface="Times New Roman"/>
              </a:rPr>
              <a:t> by the current </a:t>
            </a:r>
            <a:r>
              <a:rPr spc="-5" dirty="0">
                <a:latin typeface="Times New Roman"/>
                <a:cs typeface="Times New Roman"/>
              </a:rPr>
              <a:t>state </a:t>
            </a:r>
            <a:r>
              <a:rPr dirty="0">
                <a:solidFill>
                  <a:srgbClr val="00AFEF"/>
                </a:solidFill>
                <a:latin typeface="Times New Roman"/>
                <a:cs typeface="Times New Roman"/>
              </a:rPr>
              <a:t>then </a:t>
            </a:r>
            <a:r>
              <a:rPr spc="-434" dirty="0">
                <a:solidFill>
                  <a:srgbClr val="00AFEF"/>
                </a:solidFill>
                <a:latin typeface="Times New Roman"/>
                <a:cs typeface="Times New Roman"/>
              </a:rPr>
              <a:t> </a:t>
            </a:r>
            <a:r>
              <a:rPr dirty="0">
                <a:solidFill>
                  <a:srgbClr val="00AFEF"/>
                </a:solidFill>
                <a:latin typeface="Times New Roman"/>
                <a:cs typeface="Times New Roman"/>
              </a:rPr>
              <a:t>deterministic</a:t>
            </a:r>
            <a:r>
              <a:rPr dirty="0">
                <a:latin typeface="Times New Roman"/>
                <a:cs typeface="Times New Roman"/>
              </a:rPr>
              <a:t>.</a:t>
            </a:r>
            <a:r>
              <a:rPr spc="-35" dirty="0">
                <a:latin typeface="Times New Roman"/>
                <a:cs typeface="Times New Roman"/>
              </a:rPr>
              <a:t> </a:t>
            </a:r>
            <a:r>
              <a:rPr dirty="0">
                <a:latin typeface="Times New Roman"/>
                <a:cs typeface="Times New Roman"/>
              </a:rPr>
              <a:t>(e.g.,</a:t>
            </a:r>
            <a:r>
              <a:rPr spc="-5" dirty="0">
                <a:latin typeface="Times New Roman"/>
                <a:cs typeface="Times New Roman"/>
              </a:rPr>
              <a:t> </a:t>
            </a:r>
            <a:r>
              <a:rPr dirty="0">
                <a:latin typeface="Times New Roman"/>
                <a:cs typeface="Times New Roman"/>
              </a:rPr>
              <a:t>pick</a:t>
            </a:r>
            <a:r>
              <a:rPr spc="-10" dirty="0">
                <a:latin typeface="Times New Roman"/>
                <a:cs typeface="Times New Roman"/>
              </a:rPr>
              <a:t> </a:t>
            </a:r>
            <a:r>
              <a:rPr dirty="0">
                <a:latin typeface="Times New Roman"/>
                <a:cs typeface="Times New Roman"/>
              </a:rPr>
              <a:t>an object</a:t>
            </a:r>
            <a:r>
              <a:rPr spc="-10" dirty="0">
                <a:latin typeface="Times New Roman"/>
                <a:cs typeface="Times New Roman"/>
              </a:rPr>
              <a:t> </a:t>
            </a:r>
            <a:r>
              <a:rPr dirty="0">
                <a:latin typeface="Times New Roman"/>
                <a:cs typeface="Times New Roman"/>
              </a:rPr>
              <a:t>is</a:t>
            </a:r>
            <a:r>
              <a:rPr spc="-5" dirty="0">
                <a:latin typeface="Times New Roman"/>
                <a:cs typeface="Times New Roman"/>
              </a:rPr>
              <a:t> </a:t>
            </a:r>
            <a:r>
              <a:rPr dirty="0">
                <a:latin typeface="Times New Roman"/>
                <a:cs typeface="Times New Roman"/>
              </a:rPr>
              <a:t>acting</a:t>
            </a:r>
            <a:r>
              <a:rPr spc="-15" dirty="0">
                <a:latin typeface="Times New Roman"/>
                <a:cs typeface="Times New Roman"/>
              </a:rPr>
              <a:t> </a:t>
            </a:r>
            <a:r>
              <a:rPr dirty="0">
                <a:latin typeface="Times New Roman"/>
                <a:cs typeface="Times New Roman"/>
              </a:rPr>
              <a:t>as</a:t>
            </a:r>
            <a:r>
              <a:rPr spc="-5" dirty="0">
                <a:latin typeface="Times New Roman"/>
                <a:cs typeface="Times New Roman"/>
              </a:rPr>
              <a:t> </a:t>
            </a:r>
            <a:r>
              <a:rPr u="sng" dirty="0">
                <a:uFill>
                  <a:solidFill>
                    <a:srgbClr val="000000"/>
                  </a:solidFill>
                </a:uFill>
                <a:latin typeface="Times New Roman"/>
                <a:cs typeface="Times New Roman"/>
              </a:rPr>
              <a:t>deterministic</a:t>
            </a:r>
            <a:r>
              <a:rPr dirty="0">
                <a:latin typeface="Times New Roman"/>
                <a:cs typeface="Times New Roman"/>
              </a:rPr>
              <a:t>).</a:t>
            </a:r>
          </a:p>
          <a:p>
            <a:pPr marL="12700" marR="401955">
              <a:spcBef>
                <a:spcPts val="430"/>
              </a:spcBef>
              <a:buSzPct val="94444"/>
              <a:buFont typeface="Wingdings"/>
              <a:buChar char=""/>
              <a:tabLst>
                <a:tab pos="193040" algn="l"/>
              </a:tabLst>
            </a:pPr>
            <a:r>
              <a:rPr dirty="0">
                <a:latin typeface="Times New Roman"/>
                <a:cs typeface="Times New Roman"/>
              </a:rPr>
              <a:t>If the next </a:t>
            </a:r>
            <a:r>
              <a:rPr spc="-5" dirty="0">
                <a:latin typeface="Times New Roman"/>
                <a:cs typeface="Times New Roman"/>
              </a:rPr>
              <a:t>state </a:t>
            </a:r>
            <a:r>
              <a:rPr dirty="0">
                <a:latin typeface="Times New Roman"/>
                <a:cs typeface="Times New Roman"/>
              </a:rPr>
              <a:t>of the </a:t>
            </a:r>
            <a:r>
              <a:rPr spc="-5" dirty="0">
                <a:latin typeface="Times New Roman"/>
                <a:cs typeface="Times New Roman"/>
              </a:rPr>
              <a:t>environment </a:t>
            </a:r>
            <a:r>
              <a:rPr dirty="0">
                <a:latin typeface="Times New Roman"/>
                <a:cs typeface="Times New Roman"/>
              </a:rPr>
              <a:t>is </a:t>
            </a:r>
            <a:r>
              <a:rPr u="sng" dirty="0">
                <a:uFill>
                  <a:solidFill>
                    <a:srgbClr val="000000"/>
                  </a:solidFill>
                </a:uFill>
                <a:latin typeface="Times New Roman"/>
                <a:cs typeface="Times New Roman"/>
              </a:rPr>
              <a:t>previously knowledge-based determined</a:t>
            </a:r>
            <a:r>
              <a:rPr dirty="0">
                <a:latin typeface="Times New Roman"/>
                <a:cs typeface="Times New Roman"/>
              </a:rPr>
              <a:t> by the </a:t>
            </a:r>
            <a:r>
              <a:rPr spc="-434" dirty="0">
                <a:latin typeface="Times New Roman"/>
                <a:cs typeface="Times New Roman"/>
              </a:rPr>
              <a:t> </a:t>
            </a:r>
            <a:r>
              <a:rPr dirty="0">
                <a:latin typeface="Times New Roman"/>
                <a:cs typeface="Times New Roman"/>
              </a:rPr>
              <a:t>current</a:t>
            </a:r>
            <a:r>
              <a:rPr spc="-20" dirty="0">
                <a:latin typeface="Times New Roman"/>
                <a:cs typeface="Times New Roman"/>
              </a:rPr>
              <a:t> </a:t>
            </a:r>
            <a:r>
              <a:rPr spc="-5" dirty="0">
                <a:latin typeface="Times New Roman"/>
                <a:cs typeface="Times New Roman"/>
              </a:rPr>
              <a:t>state</a:t>
            </a:r>
            <a:r>
              <a:rPr spc="5" dirty="0">
                <a:latin typeface="Times New Roman"/>
                <a:cs typeface="Times New Roman"/>
              </a:rPr>
              <a:t> </a:t>
            </a:r>
            <a:r>
              <a:rPr dirty="0">
                <a:solidFill>
                  <a:srgbClr val="00AFEF"/>
                </a:solidFill>
                <a:latin typeface="Times New Roman"/>
                <a:cs typeface="Times New Roman"/>
              </a:rPr>
              <a:t>then</a:t>
            </a:r>
            <a:r>
              <a:rPr spc="-10" dirty="0">
                <a:solidFill>
                  <a:srgbClr val="00AFEF"/>
                </a:solidFill>
                <a:latin typeface="Times New Roman"/>
                <a:cs typeface="Times New Roman"/>
              </a:rPr>
              <a:t> </a:t>
            </a:r>
            <a:r>
              <a:rPr dirty="0">
                <a:solidFill>
                  <a:srgbClr val="00AFEF"/>
                </a:solidFill>
                <a:latin typeface="Times New Roman"/>
                <a:cs typeface="Times New Roman"/>
              </a:rPr>
              <a:t>Strategic</a:t>
            </a:r>
            <a:r>
              <a:rPr dirty="0">
                <a:latin typeface="Times New Roman"/>
                <a:cs typeface="Times New Roman"/>
              </a:rPr>
              <a:t>.</a:t>
            </a:r>
            <a:r>
              <a:rPr spc="-30" dirty="0">
                <a:latin typeface="Times New Roman"/>
                <a:cs typeface="Times New Roman"/>
              </a:rPr>
              <a:t> </a:t>
            </a:r>
            <a:r>
              <a:rPr dirty="0">
                <a:latin typeface="Times New Roman"/>
                <a:cs typeface="Times New Roman"/>
              </a:rPr>
              <a:t>(e.g.,</a:t>
            </a:r>
            <a:r>
              <a:rPr spc="-10" dirty="0">
                <a:latin typeface="Times New Roman"/>
                <a:cs typeface="Times New Roman"/>
              </a:rPr>
              <a:t> </a:t>
            </a:r>
            <a:r>
              <a:rPr dirty="0">
                <a:latin typeface="Times New Roman"/>
                <a:cs typeface="Times New Roman"/>
              </a:rPr>
              <a:t>chess</a:t>
            </a:r>
            <a:r>
              <a:rPr spc="-15" dirty="0">
                <a:latin typeface="Times New Roman"/>
                <a:cs typeface="Times New Roman"/>
              </a:rPr>
              <a:t> </a:t>
            </a:r>
            <a:r>
              <a:rPr dirty="0">
                <a:latin typeface="Times New Roman"/>
                <a:cs typeface="Times New Roman"/>
              </a:rPr>
              <a:t>is acting</a:t>
            </a:r>
            <a:r>
              <a:rPr spc="-15" dirty="0">
                <a:latin typeface="Times New Roman"/>
                <a:cs typeface="Times New Roman"/>
              </a:rPr>
              <a:t> </a:t>
            </a:r>
            <a:r>
              <a:rPr dirty="0">
                <a:latin typeface="Times New Roman"/>
                <a:cs typeface="Times New Roman"/>
              </a:rPr>
              <a:t>as </a:t>
            </a:r>
            <a:r>
              <a:rPr u="sng" dirty="0">
                <a:uFill>
                  <a:solidFill>
                    <a:srgbClr val="000000"/>
                  </a:solidFill>
                </a:uFill>
                <a:latin typeface="Times New Roman"/>
                <a:cs typeface="Times New Roman"/>
              </a:rPr>
              <a:t>strategic</a:t>
            </a:r>
            <a:r>
              <a:rPr dirty="0">
                <a:latin typeface="Times New Roman"/>
                <a:cs typeface="Times New Roman"/>
              </a:rPr>
              <a:t>).</a:t>
            </a:r>
          </a:p>
          <a:p>
            <a:pPr marL="12700" marR="148590">
              <a:spcBef>
                <a:spcPts val="434"/>
              </a:spcBef>
              <a:buSzPct val="94444"/>
              <a:buFont typeface="Wingdings"/>
              <a:buChar char=""/>
              <a:tabLst>
                <a:tab pos="193040" algn="l"/>
              </a:tabLst>
            </a:pPr>
            <a:r>
              <a:rPr dirty="0">
                <a:latin typeface="Times New Roman"/>
                <a:cs typeface="Times New Roman"/>
              </a:rPr>
              <a:t>If the next </a:t>
            </a:r>
            <a:r>
              <a:rPr spc="-5" dirty="0">
                <a:latin typeface="Times New Roman"/>
                <a:cs typeface="Times New Roman"/>
              </a:rPr>
              <a:t>state </a:t>
            </a:r>
            <a:r>
              <a:rPr dirty="0">
                <a:latin typeface="Times New Roman"/>
                <a:cs typeface="Times New Roman"/>
              </a:rPr>
              <a:t>of the </a:t>
            </a:r>
            <a:r>
              <a:rPr spc="-5" dirty="0">
                <a:latin typeface="Times New Roman"/>
                <a:cs typeface="Times New Roman"/>
              </a:rPr>
              <a:t>environment </a:t>
            </a:r>
            <a:r>
              <a:rPr dirty="0">
                <a:latin typeface="Times New Roman"/>
                <a:cs typeface="Times New Roman"/>
              </a:rPr>
              <a:t>is </a:t>
            </a:r>
            <a:r>
              <a:rPr u="sng" dirty="0">
                <a:uFill>
                  <a:solidFill>
                    <a:srgbClr val="000000"/>
                  </a:solidFill>
                </a:uFill>
                <a:latin typeface="Times New Roman"/>
                <a:cs typeface="Times New Roman"/>
              </a:rPr>
              <a:t>uncertain </a:t>
            </a:r>
            <a:r>
              <a:rPr u="sng" spc="-5" dirty="0">
                <a:uFill>
                  <a:solidFill>
                    <a:srgbClr val="000000"/>
                  </a:solidFill>
                </a:uFill>
                <a:latin typeface="Times New Roman"/>
                <a:cs typeface="Times New Roman"/>
              </a:rPr>
              <a:t>situation </a:t>
            </a:r>
            <a:r>
              <a:rPr u="sng" dirty="0">
                <a:uFill>
                  <a:solidFill>
                    <a:srgbClr val="000000"/>
                  </a:solidFill>
                </a:uFill>
                <a:latin typeface="Times New Roman"/>
                <a:cs typeface="Times New Roman"/>
              </a:rPr>
              <a:t>determined</a:t>
            </a:r>
            <a:r>
              <a:rPr dirty="0">
                <a:latin typeface="Times New Roman"/>
                <a:cs typeface="Times New Roman"/>
              </a:rPr>
              <a:t> by the current </a:t>
            </a:r>
            <a:r>
              <a:rPr spc="-5" dirty="0">
                <a:latin typeface="Times New Roman"/>
                <a:cs typeface="Times New Roman"/>
              </a:rPr>
              <a:t>state </a:t>
            </a:r>
            <a:r>
              <a:rPr spc="-434" dirty="0">
                <a:latin typeface="Times New Roman"/>
                <a:cs typeface="Times New Roman"/>
              </a:rPr>
              <a:t> </a:t>
            </a:r>
            <a:r>
              <a:rPr dirty="0">
                <a:solidFill>
                  <a:srgbClr val="00AFEF"/>
                </a:solidFill>
                <a:latin typeface="Times New Roman"/>
                <a:cs typeface="Times New Roman"/>
              </a:rPr>
              <a:t>then </a:t>
            </a:r>
            <a:r>
              <a:rPr spc="-5" dirty="0">
                <a:solidFill>
                  <a:srgbClr val="00AFEF"/>
                </a:solidFill>
                <a:latin typeface="Times New Roman"/>
                <a:cs typeface="Times New Roman"/>
              </a:rPr>
              <a:t>Stochastic</a:t>
            </a:r>
            <a:r>
              <a:rPr spc="-5" dirty="0">
                <a:latin typeface="Times New Roman"/>
                <a:cs typeface="Times New Roman"/>
              </a:rPr>
              <a:t>.</a:t>
            </a:r>
            <a:r>
              <a:rPr spc="-30" dirty="0">
                <a:latin typeface="Times New Roman"/>
                <a:cs typeface="Times New Roman"/>
              </a:rPr>
              <a:t> </a:t>
            </a:r>
            <a:r>
              <a:rPr dirty="0">
                <a:latin typeface="Times New Roman"/>
                <a:cs typeface="Times New Roman"/>
              </a:rPr>
              <a:t>(e.g.,</a:t>
            </a:r>
            <a:r>
              <a:rPr spc="-5" dirty="0">
                <a:latin typeface="Times New Roman"/>
                <a:cs typeface="Times New Roman"/>
              </a:rPr>
              <a:t> </a:t>
            </a:r>
            <a:r>
              <a:rPr dirty="0">
                <a:latin typeface="Times New Roman"/>
                <a:cs typeface="Times New Roman"/>
              </a:rPr>
              <a:t>driving</a:t>
            </a:r>
            <a:r>
              <a:rPr spc="-10" dirty="0">
                <a:latin typeface="Times New Roman"/>
                <a:cs typeface="Times New Roman"/>
              </a:rPr>
              <a:t> </a:t>
            </a:r>
            <a:r>
              <a:rPr dirty="0">
                <a:latin typeface="Times New Roman"/>
                <a:cs typeface="Times New Roman"/>
              </a:rPr>
              <a:t>car</a:t>
            </a:r>
            <a:r>
              <a:rPr spc="-5" dirty="0">
                <a:latin typeface="Times New Roman"/>
                <a:cs typeface="Times New Roman"/>
              </a:rPr>
              <a:t> </a:t>
            </a:r>
            <a:r>
              <a:rPr dirty="0">
                <a:latin typeface="Times New Roman"/>
                <a:cs typeface="Times New Roman"/>
              </a:rPr>
              <a:t>is</a:t>
            </a:r>
            <a:r>
              <a:rPr spc="-10" dirty="0">
                <a:latin typeface="Times New Roman"/>
                <a:cs typeface="Times New Roman"/>
              </a:rPr>
              <a:t> </a:t>
            </a:r>
            <a:r>
              <a:rPr dirty="0">
                <a:latin typeface="Times New Roman"/>
                <a:cs typeface="Times New Roman"/>
              </a:rPr>
              <a:t>acting</a:t>
            </a:r>
            <a:r>
              <a:rPr spc="-10" dirty="0">
                <a:latin typeface="Times New Roman"/>
                <a:cs typeface="Times New Roman"/>
              </a:rPr>
              <a:t> </a:t>
            </a:r>
            <a:r>
              <a:rPr dirty="0">
                <a:latin typeface="Times New Roman"/>
                <a:cs typeface="Times New Roman"/>
              </a:rPr>
              <a:t>as</a:t>
            </a:r>
            <a:r>
              <a:rPr spc="-5" dirty="0">
                <a:latin typeface="Times New Roman"/>
                <a:cs typeface="Times New Roman"/>
              </a:rPr>
              <a:t> </a:t>
            </a:r>
            <a:r>
              <a:rPr u="sng" spc="-5" dirty="0">
                <a:uFill>
                  <a:solidFill>
                    <a:srgbClr val="000000"/>
                  </a:solidFill>
                </a:uFill>
                <a:latin typeface="Times New Roman"/>
                <a:cs typeface="Times New Roman"/>
              </a:rPr>
              <a:t>stochastic</a:t>
            </a:r>
            <a:r>
              <a:rPr spc="-5" dirty="0">
                <a:latin typeface="Times New Roman"/>
                <a:cs typeface="Times New Roman"/>
              </a:rPr>
              <a:t>).</a:t>
            </a:r>
            <a:endParaRPr dirty="0">
              <a:latin typeface="Times New Roman"/>
              <a:cs typeface="Times New Roman"/>
            </a:endParaRPr>
          </a:p>
          <a:p>
            <a:pPr>
              <a:spcBef>
                <a:spcPts val="20"/>
              </a:spcBef>
            </a:pPr>
            <a:endParaRPr dirty="0">
              <a:latin typeface="Times New Roman"/>
              <a:cs typeface="Times New Roman"/>
            </a:endParaRPr>
          </a:p>
          <a:p>
            <a:pPr marL="12700"/>
            <a:r>
              <a:rPr b="1" spc="-5" dirty="0">
                <a:latin typeface="Times New Roman"/>
                <a:cs typeface="Times New Roman"/>
              </a:rPr>
              <a:t>iii)</a:t>
            </a:r>
            <a:r>
              <a:rPr b="1" spc="-55" dirty="0">
                <a:latin typeface="Times New Roman"/>
                <a:cs typeface="Times New Roman"/>
              </a:rPr>
              <a:t> </a:t>
            </a:r>
            <a:r>
              <a:rPr b="1" dirty="0">
                <a:latin typeface="Times New Roman"/>
                <a:cs typeface="Times New Roman"/>
              </a:rPr>
              <a:t>Episodic</a:t>
            </a:r>
            <a:endParaRPr dirty="0">
              <a:latin typeface="Times New Roman"/>
              <a:cs typeface="Times New Roman"/>
            </a:endParaRPr>
          </a:p>
          <a:p>
            <a:pPr marL="203200">
              <a:spcBef>
                <a:spcPts val="680"/>
              </a:spcBef>
            </a:pPr>
            <a:r>
              <a:rPr dirty="0">
                <a:latin typeface="Times New Roman"/>
                <a:cs typeface="Times New Roman"/>
              </a:rPr>
              <a:t>-</a:t>
            </a:r>
            <a:r>
              <a:rPr spc="-10" dirty="0">
                <a:latin typeface="Times New Roman"/>
                <a:cs typeface="Times New Roman"/>
              </a:rPr>
              <a:t> </a:t>
            </a:r>
            <a:r>
              <a:rPr spc="-5" dirty="0">
                <a:latin typeface="Times New Roman"/>
                <a:cs typeface="Times New Roman"/>
              </a:rPr>
              <a:t>series</a:t>
            </a:r>
            <a:r>
              <a:rPr dirty="0">
                <a:latin typeface="Times New Roman"/>
                <a:cs typeface="Times New Roman"/>
              </a:rPr>
              <a:t> of separate</a:t>
            </a:r>
            <a:r>
              <a:rPr spc="-15" dirty="0">
                <a:latin typeface="Times New Roman"/>
                <a:cs typeface="Times New Roman"/>
              </a:rPr>
              <a:t> </a:t>
            </a:r>
            <a:r>
              <a:rPr dirty="0">
                <a:latin typeface="Times New Roman"/>
                <a:cs typeface="Times New Roman"/>
              </a:rPr>
              <a:t>parts (either</a:t>
            </a:r>
            <a:r>
              <a:rPr spc="-5" dirty="0">
                <a:latin typeface="Times New Roman"/>
                <a:cs typeface="Times New Roman"/>
              </a:rPr>
              <a:t> </a:t>
            </a:r>
            <a:r>
              <a:rPr spc="-5" dirty="0">
                <a:solidFill>
                  <a:srgbClr val="00AFEF"/>
                </a:solidFill>
                <a:latin typeface="Times New Roman"/>
                <a:cs typeface="Times New Roman"/>
              </a:rPr>
              <a:t>sequential</a:t>
            </a:r>
            <a:r>
              <a:rPr spc="-10" dirty="0">
                <a:solidFill>
                  <a:srgbClr val="00AFEF"/>
                </a:solidFill>
                <a:latin typeface="Times New Roman"/>
                <a:cs typeface="Times New Roman"/>
              </a:rPr>
              <a:t> </a:t>
            </a:r>
            <a:r>
              <a:rPr dirty="0">
                <a:latin typeface="Times New Roman"/>
                <a:cs typeface="Times New Roman"/>
              </a:rPr>
              <a:t>or</a:t>
            </a:r>
            <a:r>
              <a:rPr spc="-10" dirty="0">
                <a:latin typeface="Times New Roman"/>
                <a:cs typeface="Times New Roman"/>
              </a:rPr>
              <a:t> </a:t>
            </a:r>
            <a:r>
              <a:rPr spc="-5" dirty="0">
                <a:solidFill>
                  <a:srgbClr val="00AFEF"/>
                </a:solidFill>
                <a:latin typeface="Times New Roman"/>
                <a:cs typeface="Times New Roman"/>
              </a:rPr>
              <a:t>episodic</a:t>
            </a:r>
            <a:r>
              <a:rPr spc="-5" dirty="0">
                <a:latin typeface="Times New Roman"/>
                <a:cs typeface="Times New Roman"/>
              </a:rPr>
              <a:t>).</a:t>
            </a:r>
            <a:endParaRPr dirty="0">
              <a:latin typeface="Times New Roman"/>
              <a:cs typeface="Times New Roman"/>
            </a:endParaRPr>
          </a:p>
          <a:p>
            <a:pPr marL="12700" marR="560070">
              <a:spcBef>
                <a:spcPts val="480"/>
              </a:spcBef>
              <a:buSzPct val="94444"/>
              <a:buFont typeface="Wingdings"/>
              <a:buChar char=""/>
              <a:tabLst>
                <a:tab pos="193040" algn="l"/>
              </a:tabLst>
            </a:pPr>
            <a:r>
              <a:rPr dirty="0">
                <a:latin typeface="Times New Roman"/>
                <a:cs typeface="Times New Roman"/>
              </a:rPr>
              <a:t>the agent's experience is divided into </a:t>
            </a:r>
            <a:r>
              <a:rPr spc="-5" dirty="0">
                <a:latin typeface="Times New Roman"/>
                <a:cs typeface="Times New Roman"/>
              </a:rPr>
              <a:t>"episodes." </a:t>
            </a:r>
            <a:r>
              <a:rPr dirty="0">
                <a:latin typeface="Times New Roman"/>
                <a:cs typeface="Times New Roman"/>
              </a:rPr>
              <a:t>Each </a:t>
            </a:r>
            <a:r>
              <a:rPr spc="-5" dirty="0">
                <a:solidFill>
                  <a:srgbClr val="00AFEF"/>
                </a:solidFill>
                <a:latin typeface="Times New Roman"/>
                <a:cs typeface="Times New Roman"/>
              </a:rPr>
              <a:t>episode </a:t>
            </a:r>
            <a:r>
              <a:rPr dirty="0">
                <a:latin typeface="Times New Roman"/>
                <a:cs typeface="Times New Roman"/>
              </a:rPr>
              <a:t>consists of the </a:t>
            </a:r>
            <a:r>
              <a:rPr u="sng" dirty="0">
                <a:uFill>
                  <a:solidFill>
                    <a:srgbClr val="000000"/>
                  </a:solidFill>
                </a:uFill>
                <a:latin typeface="Times New Roman"/>
                <a:cs typeface="Times New Roman"/>
              </a:rPr>
              <a:t>agent </a:t>
            </a:r>
            <a:r>
              <a:rPr spc="-434" dirty="0">
                <a:latin typeface="Times New Roman"/>
                <a:cs typeface="Times New Roman"/>
              </a:rPr>
              <a:t> </a:t>
            </a:r>
            <a:r>
              <a:rPr u="sng" dirty="0">
                <a:uFill>
                  <a:solidFill>
                    <a:srgbClr val="000000"/>
                  </a:solidFill>
                </a:uFill>
                <a:latin typeface="Times New Roman"/>
                <a:cs typeface="Times New Roman"/>
              </a:rPr>
              <a:t>perceiving</a:t>
            </a:r>
            <a:r>
              <a:rPr spc="-20" dirty="0">
                <a:latin typeface="Times New Roman"/>
                <a:cs typeface="Times New Roman"/>
              </a:rPr>
              <a:t> </a:t>
            </a:r>
            <a:r>
              <a:rPr dirty="0">
                <a:latin typeface="Times New Roman"/>
                <a:cs typeface="Times New Roman"/>
              </a:rPr>
              <a:t>and</a:t>
            </a:r>
            <a:r>
              <a:rPr spc="-5" dirty="0">
                <a:latin typeface="Times New Roman"/>
                <a:cs typeface="Times New Roman"/>
              </a:rPr>
              <a:t> </a:t>
            </a:r>
            <a:r>
              <a:rPr u="sng" dirty="0">
                <a:uFill>
                  <a:solidFill>
                    <a:srgbClr val="000000"/>
                  </a:solidFill>
                </a:uFill>
                <a:latin typeface="Times New Roman"/>
                <a:cs typeface="Times New Roman"/>
              </a:rPr>
              <a:t>then</a:t>
            </a:r>
            <a:r>
              <a:rPr u="sng" spc="-10" dirty="0">
                <a:uFill>
                  <a:solidFill>
                    <a:srgbClr val="000000"/>
                  </a:solidFill>
                </a:uFill>
                <a:latin typeface="Times New Roman"/>
                <a:cs typeface="Times New Roman"/>
              </a:rPr>
              <a:t> </a:t>
            </a:r>
            <a:r>
              <a:rPr u="sng" dirty="0">
                <a:uFill>
                  <a:solidFill>
                    <a:srgbClr val="000000"/>
                  </a:solidFill>
                </a:uFill>
                <a:latin typeface="Times New Roman"/>
                <a:cs typeface="Times New Roman"/>
              </a:rPr>
              <a:t>acting</a:t>
            </a:r>
            <a:r>
              <a:rPr dirty="0">
                <a:latin typeface="Times New Roman"/>
                <a:cs typeface="Times New Roman"/>
              </a:rPr>
              <a:t>.</a:t>
            </a:r>
          </a:p>
          <a:p>
            <a:pPr marL="248920" indent="-236854">
              <a:spcBef>
                <a:spcPts val="434"/>
              </a:spcBef>
              <a:buSzPct val="94444"/>
              <a:buFont typeface="Wingdings"/>
              <a:buChar char=""/>
              <a:tabLst>
                <a:tab pos="249554" algn="l"/>
              </a:tabLst>
            </a:pPr>
            <a:r>
              <a:rPr dirty="0">
                <a:latin typeface="Times New Roman"/>
                <a:cs typeface="Times New Roman"/>
              </a:rPr>
              <a:t>(e.g.,</a:t>
            </a:r>
            <a:r>
              <a:rPr spc="-10" dirty="0">
                <a:latin typeface="Times New Roman"/>
                <a:cs typeface="Times New Roman"/>
              </a:rPr>
              <a:t> </a:t>
            </a:r>
            <a:r>
              <a:rPr dirty="0">
                <a:latin typeface="Times New Roman"/>
                <a:cs typeface="Times New Roman"/>
              </a:rPr>
              <a:t>delivering</a:t>
            </a:r>
            <a:r>
              <a:rPr spc="-15" dirty="0">
                <a:latin typeface="Times New Roman"/>
                <a:cs typeface="Times New Roman"/>
              </a:rPr>
              <a:t> </a:t>
            </a:r>
            <a:r>
              <a:rPr dirty="0">
                <a:latin typeface="Times New Roman"/>
                <a:cs typeface="Times New Roman"/>
              </a:rPr>
              <a:t>lecture is</a:t>
            </a:r>
            <a:r>
              <a:rPr spc="-10" dirty="0">
                <a:latin typeface="Times New Roman"/>
                <a:cs typeface="Times New Roman"/>
              </a:rPr>
              <a:t> </a:t>
            </a:r>
            <a:r>
              <a:rPr u="sng" spc="-5" dirty="0">
                <a:uFill>
                  <a:solidFill>
                    <a:srgbClr val="000000"/>
                  </a:solidFill>
                </a:uFill>
                <a:latin typeface="Times New Roman"/>
                <a:cs typeface="Times New Roman"/>
              </a:rPr>
              <a:t>episodic</a:t>
            </a:r>
            <a:r>
              <a:rPr spc="-5" dirty="0">
                <a:latin typeface="Times New Roman"/>
                <a:cs typeface="Times New Roman"/>
              </a:rPr>
              <a:t>,</a:t>
            </a:r>
            <a:r>
              <a:rPr spc="-10" dirty="0">
                <a:latin typeface="Times New Roman"/>
                <a:cs typeface="Times New Roman"/>
              </a:rPr>
              <a:t> </a:t>
            </a:r>
            <a:r>
              <a:rPr dirty="0">
                <a:latin typeface="Times New Roman"/>
                <a:cs typeface="Times New Roman"/>
              </a:rPr>
              <a:t>&amp;&amp; playing</a:t>
            </a:r>
            <a:r>
              <a:rPr spc="-30" dirty="0">
                <a:latin typeface="Times New Roman"/>
                <a:cs typeface="Times New Roman"/>
              </a:rPr>
              <a:t> </a:t>
            </a:r>
            <a:r>
              <a:rPr dirty="0">
                <a:latin typeface="Times New Roman"/>
                <a:cs typeface="Times New Roman"/>
              </a:rPr>
              <a:t>chess</a:t>
            </a:r>
            <a:r>
              <a:rPr spc="-5" dirty="0">
                <a:latin typeface="Times New Roman"/>
                <a:cs typeface="Times New Roman"/>
              </a:rPr>
              <a:t> </a:t>
            </a:r>
            <a:r>
              <a:rPr dirty="0">
                <a:latin typeface="Times New Roman"/>
                <a:cs typeface="Times New Roman"/>
              </a:rPr>
              <a:t>is a</a:t>
            </a:r>
            <a:r>
              <a:rPr spc="5" dirty="0">
                <a:latin typeface="Times New Roman"/>
                <a:cs typeface="Times New Roman"/>
              </a:rPr>
              <a:t> </a:t>
            </a:r>
            <a:r>
              <a:rPr u="sng" spc="-5" dirty="0">
                <a:uFill>
                  <a:solidFill>
                    <a:srgbClr val="000000"/>
                  </a:solidFill>
                </a:uFill>
                <a:latin typeface="Times New Roman"/>
                <a:cs typeface="Times New Roman"/>
              </a:rPr>
              <a:t>sequential</a:t>
            </a:r>
            <a:r>
              <a:rPr u="sng" spc="-15" dirty="0">
                <a:uFill>
                  <a:solidFill>
                    <a:srgbClr val="000000"/>
                  </a:solidFill>
                </a:uFill>
                <a:latin typeface="Times New Roman"/>
                <a:cs typeface="Times New Roman"/>
              </a:rPr>
              <a:t> </a:t>
            </a:r>
            <a:r>
              <a:rPr u="sng" dirty="0">
                <a:uFill>
                  <a:solidFill>
                    <a:srgbClr val="000000"/>
                  </a:solidFill>
                </a:uFill>
                <a:latin typeface="Times New Roman"/>
                <a:cs typeface="Times New Roman"/>
              </a:rPr>
              <a:t>task</a:t>
            </a:r>
            <a:r>
              <a:rPr dirty="0">
                <a:latin typeface="Times New Roman"/>
                <a:cs typeface="Times New Roman"/>
              </a:rPr>
              <a: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1011" y="155001"/>
            <a:ext cx="10515600" cy="702756"/>
          </a:xfrm>
          <a:prstGeom prst="rect">
            <a:avLst/>
          </a:prstGeom>
        </p:spPr>
        <p:txBody>
          <a:bodyPr spcFirstLastPara="1" vert="horz" wrap="square" lIns="0" tIns="12700" rIns="0" bIns="0" rtlCol="0" anchor="ctr" anchorCtr="0">
            <a:spAutoFit/>
          </a:bodyPr>
          <a:lstStyle/>
          <a:p>
            <a:pPr marL="27940">
              <a:lnSpc>
                <a:spcPct val="100000"/>
              </a:lnSpc>
              <a:spcBef>
                <a:spcPts val="100"/>
              </a:spcBef>
              <a:tabLst>
                <a:tab pos="7537450" algn="l"/>
              </a:tabLst>
            </a:pPr>
            <a:r>
              <a:rPr dirty="0"/>
              <a:t>2.</a:t>
            </a:r>
            <a:r>
              <a:rPr spc="10" dirty="0"/>
              <a:t> </a:t>
            </a:r>
            <a:r>
              <a:rPr spc="-5" dirty="0"/>
              <a:t>How</a:t>
            </a:r>
            <a:r>
              <a:rPr spc="-180" dirty="0"/>
              <a:t> </a:t>
            </a:r>
            <a:r>
              <a:rPr spc="-5" dirty="0"/>
              <a:t>Agents</a:t>
            </a:r>
            <a:r>
              <a:rPr spc="15" dirty="0"/>
              <a:t> </a:t>
            </a:r>
            <a:r>
              <a:rPr spc="-5" dirty="0"/>
              <a:t>should</a:t>
            </a:r>
            <a:r>
              <a:rPr spc="-170" dirty="0"/>
              <a:t> </a:t>
            </a:r>
            <a:r>
              <a:rPr spc="-5" dirty="0"/>
              <a:t>Act?</a:t>
            </a:r>
            <a:r>
              <a:rPr lang="en-US" spc="-5" dirty="0"/>
              <a:t> </a:t>
            </a:r>
            <a:r>
              <a:rPr spc="-5" dirty="0"/>
              <a:t>(Cont…)</a:t>
            </a:r>
          </a:p>
        </p:txBody>
      </p:sp>
      <p:sp>
        <p:nvSpPr>
          <p:cNvPr id="17" name="object 14">
            <a:extLst>
              <a:ext uri="{FF2B5EF4-FFF2-40B4-BE49-F238E27FC236}">
                <a16:creationId xmlns:a16="http://schemas.microsoft.com/office/drawing/2014/main" id="{F1B5248D-ACB3-437F-8165-ABDBE50A1547}"/>
              </a:ext>
            </a:extLst>
          </p:cNvPr>
          <p:cNvSpPr txBox="1"/>
          <p:nvPr/>
        </p:nvSpPr>
        <p:spPr>
          <a:xfrm>
            <a:off x="407963" y="1240219"/>
            <a:ext cx="11089493" cy="5261697"/>
          </a:xfrm>
          <a:prstGeom prst="rect">
            <a:avLst/>
          </a:prstGeom>
        </p:spPr>
        <p:txBody>
          <a:bodyPr vert="horz" wrap="square" lIns="0" tIns="87630" rIns="0" bIns="0" rtlCol="0">
            <a:spAutoFit/>
          </a:bodyPr>
          <a:lstStyle/>
          <a:p>
            <a:pPr marL="12700">
              <a:spcBef>
                <a:spcPts val="690"/>
              </a:spcBef>
            </a:pPr>
            <a:r>
              <a:rPr sz="2400" b="1" dirty="0">
                <a:latin typeface="Times New Roman"/>
                <a:cs typeface="Times New Roman"/>
              </a:rPr>
              <a:t>2.2</a:t>
            </a:r>
            <a:r>
              <a:rPr sz="2400" b="1" spc="5" dirty="0">
                <a:latin typeface="Times New Roman"/>
                <a:cs typeface="Times New Roman"/>
              </a:rPr>
              <a:t>:</a:t>
            </a:r>
            <a:r>
              <a:rPr sz="2400" b="1" dirty="0">
                <a:latin typeface="Times New Roman"/>
                <a:cs typeface="Times New Roman"/>
              </a:rPr>
              <a:t>-</a:t>
            </a:r>
            <a:r>
              <a:rPr sz="2400" b="1" spc="-10" dirty="0">
                <a:latin typeface="Times New Roman"/>
                <a:cs typeface="Times New Roman"/>
              </a:rPr>
              <a:t> </a:t>
            </a:r>
            <a:r>
              <a:rPr sz="2400" b="1" u="heavy" dirty="0">
                <a:uFill>
                  <a:solidFill>
                    <a:srgbClr val="000000"/>
                  </a:solidFill>
                </a:uFill>
                <a:latin typeface="Times New Roman"/>
                <a:cs typeface="Times New Roman"/>
              </a:rPr>
              <a:t>E</a:t>
            </a:r>
            <a:r>
              <a:rPr sz="2400" b="1" u="heavy" spc="-10" dirty="0">
                <a:uFill>
                  <a:solidFill>
                    <a:srgbClr val="000000"/>
                  </a:solidFill>
                </a:uFill>
                <a:latin typeface="Times New Roman"/>
                <a:cs typeface="Times New Roman"/>
              </a:rPr>
              <a:t>n</a:t>
            </a:r>
            <a:r>
              <a:rPr sz="2400" b="1" u="heavy" dirty="0">
                <a:uFill>
                  <a:solidFill>
                    <a:srgbClr val="000000"/>
                  </a:solidFill>
                </a:uFill>
                <a:latin typeface="Times New Roman"/>
                <a:cs typeface="Times New Roman"/>
              </a:rPr>
              <a:t>vi</a:t>
            </a:r>
            <a:r>
              <a:rPr sz="2400" b="1" u="heavy" spc="-45" dirty="0">
                <a:uFill>
                  <a:solidFill>
                    <a:srgbClr val="000000"/>
                  </a:solidFill>
                </a:uFill>
                <a:latin typeface="Times New Roman"/>
                <a:cs typeface="Times New Roman"/>
              </a:rPr>
              <a:t>r</a:t>
            </a:r>
            <a:r>
              <a:rPr sz="2400" b="1" u="heavy" dirty="0">
                <a:uFill>
                  <a:solidFill>
                    <a:srgbClr val="000000"/>
                  </a:solidFill>
                </a:uFill>
                <a:latin typeface="Times New Roman"/>
                <a:cs typeface="Times New Roman"/>
              </a:rPr>
              <a:t>onment Parame</a:t>
            </a:r>
            <a:r>
              <a:rPr sz="2400" b="1" u="heavy" spc="10" dirty="0">
                <a:uFill>
                  <a:solidFill>
                    <a:srgbClr val="000000"/>
                  </a:solidFill>
                </a:uFill>
                <a:latin typeface="Times New Roman"/>
                <a:cs typeface="Times New Roman"/>
              </a:rPr>
              <a:t>t</a:t>
            </a:r>
            <a:r>
              <a:rPr sz="2400" b="1" u="heavy" dirty="0">
                <a:uFill>
                  <a:solidFill>
                    <a:srgbClr val="000000"/>
                  </a:solidFill>
                </a:uFill>
                <a:latin typeface="Times New Roman"/>
                <a:cs typeface="Times New Roman"/>
              </a:rPr>
              <a:t>ers</a:t>
            </a:r>
            <a:r>
              <a:rPr sz="2400" b="1" u="heavy" spc="-20" dirty="0">
                <a:uFill>
                  <a:solidFill>
                    <a:srgbClr val="000000"/>
                  </a:solidFill>
                </a:uFill>
                <a:latin typeface="Times New Roman"/>
                <a:cs typeface="Times New Roman"/>
              </a:rPr>
              <a:t> </a:t>
            </a:r>
            <a:r>
              <a:rPr sz="2400" b="1" u="heavy" dirty="0">
                <a:uFill>
                  <a:solidFill>
                    <a:srgbClr val="000000"/>
                  </a:solidFill>
                </a:uFill>
                <a:latin typeface="Times New Roman"/>
                <a:cs typeface="Times New Roman"/>
              </a:rPr>
              <a:t>for</a:t>
            </a:r>
            <a:r>
              <a:rPr sz="2400" b="1" u="heavy" spc="-185" dirty="0">
                <a:uFill>
                  <a:solidFill>
                    <a:srgbClr val="000000"/>
                  </a:solidFill>
                </a:uFill>
                <a:latin typeface="Times New Roman"/>
                <a:cs typeface="Times New Roman"/>
              </a:rPr>
              <a:t> </a:t>
            </a:r>
            <a:r>
              <a:rPr sz="2400" b="1" u="heavy" spc="-5" dirty="0">
                <a:uFill>
                  <a:solidFill>
                    <a:srgbClr val="000000"/>
                  </a:solidFill>
                </a:uFill>
                <a:latin typeface="Times New Roman"/>
                <a:cs typeface="Times New Roman"/>
              </a:rPr>
              <a:t>Agent</a:t>
            </a:r>
            <a:r>
              <a:rPr sz="2400" b="1" u="heavy" dirty="0">
                <a:uFill>
                  <a:solidFill>
                    <a:srgbClr val="000000"/>
                  </a:solidFill>
                </a:uFill>
                <a:latin typeface="Times New Roman"/>
                <a:cs typeface="Times New Roman"/>
              </a:rPr>
              <a:t>s</a:t>
            </a:r>
            <a:r>
              <a:rPr sz="2400" b="1" u="heavy" spc="10" dirty="0">
                <a:uFill>
                  <a:solidFill>
                    <a:srgbClr val="000000"/>
                  </a:solidFill>
                </a:uFill>
                <a:latin typeface="Times New Roman"/>
                <a:cs typeface="Times New Roman"/>
              </a:rPr>
              <a:t> </a:t>
            </a:r>
            <a:r>
              <a:rPr sz="2400" b="1" u="heavy" dirty="0">
                <a:uFill>
                  <a:solidFill>
                    <a:srgbClr val="000000"/>
                  </a:solidFill>
                </a:uFill>
                <a:latin typeface="Times New Roman"/>
                <a:cs typeface="Times New Roman"/>
              </a:rPr>
              <a:t>to </a:t>
            </a:r>
            <a:r>
              <a:rPr sz="2400" b="1" u="heavy" spc="-10" dirty="0">
                <a:uFill>
                  <a:solidFill>
                    <a:srgbClr val="000000"/>
                  </a:solidFill>
                </a:uFill>
                <a:latin typeface="Times New Roman"/>
                <a:cs typeface="Times New Roman"/>
              </a:rPr>
              <a:t>p</a:t>
            </a:r>
            <a:r>
              <a:rPr sz="2400" b="1" u="heavy" dirty="0">
                <a:uFill>
                  <a:solidFill>
                    <a:srgbClr val="000000"/>
                  </a:solidFill>
                </a:uFill>
                <a:latin typeface="Times New Roman"/>
                <a:cs typeface="Times New Roman"/>
              </a:rPr>
              <a:t>er</a:t>
            </a:r>
            <a:r>
              <a:rPr sz="2400" b="1" u="heavy" spc="5" dirty="0">
                <a:uFill>
                  <a:solidFill>
                    <a:srgbClr val="000000"/>
                  </a:solidFill>
                </a:uFill>
                <a:latin typeface="Times New Roman"/>
                <a:cs typeface="Times New Roman"/>
              </a:rPr>
              <a:t>f</a:t>
            </a:r>
            <a:r>
              <a:rPr sz="2400" b="1" u="heavy" dirty="0">
                <a:uFill>
                  <a:solidFill>
                    <a:srgbClr val="000000"/>
                  </a:solidFill>
                </a:uFill>
                <a:latin typeface="Times New Roman"/>
                <a:cs typeface="Times New Roman"/>
              </a:rPr>
              <a:t>orm</a:t>
            </a:r>
            <a:r>
              <a:rPr sz="2400" b="1" u="heavy" spc="-10" dirty="0">
                <a:uFill>
                  <a:solidFill>
                    <a:srgbClr val="000000"/>
                  </a:solidFill>
                </a:uFill>
                <a:latin typeface="Times New Roman"/>
                <a:cs typeface="Times New Roman"/>
              </a:rPr>
              <a:t> </a:t>
            </a:r>
            <a:r>
              <a:rPr sz="2400" b="1" u="heavy" dirty="0">
                <a:uFill>
                  <a:solidFill>
                    <a:srgbClr val="000000"/>
                  </a:solidFill>
                </a:uFill>
                <a:latin typeface="Times New Roman"/>
                <a:cs typeface="Times New Roman"/>
              </a:rPr>
              <a:t>accura</a:t>
            </a:r>
            <a:r>
              <a:rPr sz="2400" b="1" u="heavy" spc="5" dirty="0">
                <a:uFill>
                  <a:solidFill>
                    <a:srgbClr val="000000"/>
                  </a:solidFill>
                </a:uFill>
                <a:latin typeface="Times New Roman"/>
                <a:cs typeface="Times New Roman"/>
              </a:rPr>
              <a:t>t</a:t>
            </a:r>
            <a:r>
              <a:rPr sz="2400" b="1" u="heavy" dirty="0">
                <a:uFill>
                  <a:solidFill>
                    <a:srgbClr val="000000"/>
                  </a:solidFill>
                </a:uFill>
                <a:latin typeface="Times New Roman"/>
                <a:cs typeface="Times New Roman"/>
              </a:rPr>
              <a:t>el</a:t>
            </a:r>
            <a:r>
              <a:rPr sz="2400" b="1" u="heavy" spc="35" dirty="0">
                <a:uFill>
                  <a:solidFill>
                    <a:srgbClr val="000000"/>
                  </a:solidFill>
                </a:uFill>
                <a:latin typeface="Times New Roman"/>
                <a:cs typeface="Times New Roman"/>
              </a:rPr>
              <a:t>y</a:t>
            </a:r>
            <a:r>
              <a:rPr sz="2400" dirty="0">
                <a:latin typeface="Times New Roman"/>
                <a:cs typeface="Times New Roman"/>
              </a:rPr>
              <a:t>:</a:t>
            </a:r>
          </a:p>
          <a:p>
            <a:pPr marL="12700">
              <a:spcBef>
                <a:spcPts val="495"/>
              </a:spcBef>
            </a:pPr>
            <a:r>
              <a:rPr sz="2000" b="1" dirty="0">
                <a:latin typeface="Times New Roman"/>
                <a:cs typeface="Times New Roman"/>
              </a:rPr>
              <a:t>iv)</a:t>
            </a:r>
            <a:r>
              <a:rPr sz="2000" b="1" spc="-30" dirty="0">
                <a:latin typeface="Times New Roman"/>
                <a:cs typeface="Times New Roman"/>
              </a:rPr>
              <a:t> </a:t>
            </a:r>
            <a:r>
              <a:rPr sz="2000" b="1" dirty="0">
                <a:latin typeface="Times New Roman"/>
                <a:cs typeface="Times New Roman"/>
              </a:rPr>
              <a:t>Static</a:t>
            </a:r>
            <a:r>
              <a:rPr sz="2000" b="1" spc="-50" dirty="0">
                <a:latin typeface="Times New Roman"/>
                <a:cs typeface="Times New Roman"/>
              </a:rPr>
              <a:t> </a:t>
            </a:r>
            <a:r>
              <a:rPr sz="2000" b="1" dirty="0">
                <a:latin typeface="Times New Roman"/>
                <a:cs typeface="Times New Roman"/>
              </a:rPr>
              <a:t>vs</a:t>
            </a:r>
            <a:r>
              <a:rPr sz="2000" b="1" spc="-20" dirty="0">
                <a:latin typeface="Times New Roman"/>
                <a:cs typeface="Times New Roman"/>
              </a:rPr>
              <a:t> </a:t>
            </a:r>
            <a:r>
              <a:rPr sz="2000" b="1" dirty="0">
                <a:latin typeface="Times New Roman"/>
                <a:cs typeface="Times New Roman"/>
              </a:rPr>
              <a:t>dynamic</a:t>
            </a:r>
            <a:endParaRPr sz="2000" dirty="0">
              <a:latin typeface="Times New Roman"/>
              <a:cs typeface="Times New Roman"/>
            </a:endParaRPr>
          </a:p>
          <a:p>
            <a:pPr marL="183515">
              <a:spcBef>
                <a:spcPts val="440"/>
              </a:spcBef>
            </a:pPr>
            <a:r>
              <a:rPr dirty="0">
                <a:latin typeface="Times New Roman"/>
                <a:cs typeface="Times New Roman"/>
              </a:rPr>
              <a:t>- knowledge about</a:t>
            </a:r>
            <a:r>
              <a:rPr spc="-5" dirty="0">
                <a:latin typeface="Times New Roman"/>
                <a:cs typeface="Times New Roman"/>
              </a:rPr>
              <a:t> </a:t>
            </a:r>
            <a:r>
              <a:rPr dirty="0">
                <a:latin typeface="Times New Roman"/>
                <a:cs typeface="Times New Roman"/>
              </a:rPr>
              <a:t>properties</a:t>
            </a:r>
            <a:r>
              <a:rPr spc="-20" dirty="0">
                <a:latin typeface="Times New Roman"/>
                <a:cs typeface="Times New Roman"/>
              </a:rPr>
              <a:t> </a:t>
            </a:r>
            <a:r>
              <a:rPr dirty="0">
                <a:latin typeface="Times New Roman"/>
                <a:cs typeface="Times New Roman"/>
              </a:rPr>
              <a:t>of</a:t>
            </a:r>
            <a:r>
              <a:rPr spc="5" dirty="0">
                <a:latin typeface="Times New Roman"/>
                <a:cs typeface="Times New Roman"/>
              </a:rPr>
              <a:t> </a:t>
            </a:r>
            <a:r>
              <a:rPr dirty="0">
                <a:latin typeface="Times New Roman"/>
                <a:cs typeface="Times New Roman"/>
              </a:rPr>
              <a:t>process</a:t>
            </a:r>
            <a:r>
              <a:rPr spc="-15" dirty="0">
                <a:latin typeface="Times New Roman"/>
                <a:cs typeface="Times New Roman"/>
              </a:rPr>
              <a:t> </a:t>
            </a:r>
            <a:r>
              <a:rPr dirty="0">
                <a:latin typeface="Times New Roman"/>
                <a:cs typeface="Times New Roman"/>
              </a:rPr>
              <a:t>of</a:t>
            </a:r>
            <a:r>
              <a:rPr spc="5" dirty="0">
                <a:latin typeface="Times New Roman"/>
                <a:cs typeface="Times New Roman"/>
              </a:rPr>
              <a:t> </a:t>
            </a:r>
            <a:r>
              <a:rPr dirty="0">
                <a:latin typeface="Times New Roman"/>
                <a:cs typeface="Times New Roman"/>
              </a:rPr>
              <a:t>a</a:t>
            </a:r>
            <a:r>
              <a:rPr spc="-5" dirty="0">
                <a:latin typeface="Times New Roman"/>
                <a:cs typeface="Times New Roman"/>
              </a:rPr>
              <a:t> system.</a:t>
            </a:r>
            <a:r>
              <a:rPr spc="-20" dirty="0">
                <a:latin typeface="Times New Roman"/>
                <a:cs typeface="Times New Roman"/>
              </a:rPr>
              <a:t> </a:t>
            </a:r>
            <a:r>
              <a:rPr dirty="0">
                <a:latin typeface="Times New Roman"/>
                <a:cs typeface="Times New Roman"/>
              </a:rPr>
              <a:t>(either</a:t>
            </a:r>
            <a:r>
              <a:rPr spc="-20" dirty="0">
                <a:latin typeface="Times New Roman"/>
                <a:cs typeface="Times New Roman"/>
              </a:rPr>
              <a:t> </a:t>
            </a:r>
            <a:r>
              <a:rPr spc="-5" dirty="0">
                <a:latin typeface="Times New Roman"/>
                <a:cs typeface="Times New Roman"/>
              </a:rPr>
              <a:t>static</a:t>
            </a:r>
            <a:r>
              <a:rPr spc="-20" dirty="0">
                <a:latin typeface="Times New Roman"/>
                <a:cs typeface="Times New Roman"/>
              </a:rPr>
              <a:t> </a:t>
            </a:r>
            <a:r>
              <a:rPr dirty="0">
                <a:latin typeface="Times New Roman"/>
                <a:cs typeface="Times New Roman"/>
              </a:rPr>
              <a:t>or dynamic).</a:t>
            </a:r>
          </a:p>
          <a:p>
            <a:pPr marL="192405" indent="-180340">
              <a:spcBef>
                <a:spcPts val="430"/>
              </a:spcBef>
              <a:buSzPct val="94444"/>
              <a:buFont typeface="Wingdings"/>
              <a:buChar char=""/>
              <a:tabLst>
                <a:tab pos="193040" algn="l"/>
              </a:tabLst>
            </a:pPr>
            <a:r>
              <a:rPr spc="-5" dirty="0">
                <a:solidFill>
                  <a:srgbClr val="00AFEF"/>
                </a:solidFill>
                <a:latin typeface="Times New Roman"/>
                <a:cs typeface="Times New Roman"/>
              </a:rPr>
              <a:t>Static</a:t>
            </a:r>
            <a:r>
              <a:rPr spc="-20" dirty="0">
                <a:solidFill>
                  <a:srgbClr val="00AFEF"/>
                </a:solidFill>
                <a:latin typeface="Times New Roman"/>
                <a:cs typeface="Times New Roman"/>
              </a:rPr>
              <a:t> </a:t>
            </a:r>
            <a:r>
              <a:rPr dirty="0">
                <a:solidFill>
                  <a:srgbClr val="00AFEF"/>
                </a:solidFill>
                <a:latin typeface="Times New Roman"/>
                <a:cs typeface="Times New Roman"/>
              </a:rPr>
              <a:t>environments</a:t>
            </a:r>
            <a:r>
              <a:rPr spc="-10" dirty="0">
                <a:solidFill>
                  <a:srgbClr val="00AFEF"/>
                </a:solidFill>
                <a:latin typeface="Times New Roman"/>
                <a:cs typeface="Times New Roman"/>
              </a:rPr>
              <a:t> </a:t>
            </a:r>
            <a:r>
              <a:rPr dirty="0">
                <a:latin typeface="Times New Roman"/>
                <a:cs typeface="Times New Roman"/>
              </a:rPr>
              <a:t>are easy</a:t>
            </a:r>
            <a:r>
              <a:rPr spc="-20" dirty="0">
                <a:latin typeface="Times New Roman"/>
                <a:cs typeface="Times New Roman"/>
              </a:rPr>
              <a:t> </a:t>
            </a:r>
            <a:r>
              <a:rPr dirty="0">
                <a:latin typeface="Times New Roman"/>
                <a:cs typeface="Times New Roman"/>
              </a:rPr>
              <a:t>to</a:t>
            </a:r>
            <a:r>
              <a:rPr spc="5" dirty="0">
                <a:latin typeface="Times New Roman"/>
                <a:cs typeface="Times New Roman"/>
              </a:rPr>
              <a:t> </a:t>
            </a:r>
            <a:r>
              <a:rPr dirty="0">
                <a:latin typeface="Times New Roman"/>
                <a:cs typeface="Times New Roman"/>
              </a:rPr>
              <a:t>deal</a:t>
            </a:r>
            <a:r>
              <a:rPr spc="-10" dirty="0">
                <a:latin typeface="Times New Roman"/>
                <a:cs typeface="Times New Roman"/>
              </a:rPr>
              <a:t> </a:t>
            </a:r>
            <a:r>
              <a:rPr spc="-5" dirty="0">
                <a:latin typeface="Times New Roman"/>
                <a:cs typeface="Times New Roman"/>
              </a:rPr>
              <a:t>with </a:t>
            </a:r>
            <a:r>
              <a:rPr dirty="0">
                <a:latin typeface="Times New Roman"/>
                <a:cs typeface="Times New Roman"/>
              </a:rPr>
              <a:t>because</a:t>
            </a:r>
            <a:r>
              <a:rPr spc="-10" dirty="0">
                <a:latin typeface="Times New Roman"/>
                <a:cs typeface="Times New Roman"/>
              </a:rPr>
              <a:t> </a:t>
            </a:r>
            <a:r>
              <a:rPr dirty="0">
                <a:latin typeface="Times New Roman"/>
                <a:cs typeface="Times New Roman"/>
              </a:rPr>
              <a:t>the</a:t>
            </a:r>
            <a:r>
              <a:rPr spc="5" dirty="0">
                <a:latin typeface="Times New Roman"/>
                <a:cs typeface="Times New Roman"/>
              </a:rPr>
              <a:t> </a:t>
            </a:r>
            <a:r>
              <a:rPr u="sng" dirty="0">
                <a:uFill>
                  <a:solidFill>
                    <a:srgbClr val="000000"/>
                  </a:solidFill>
                </a:uFill>
                <a:latin typeface="Times New Roman"/>
                <a:cs typeface="Times New Roman"/>
              </a:rPr>
              <a:t>agent</a:t>
            </a:r>
            <a:r>
              <a:rPr u="sng" spc="-20" dirty="0">
                <a:uFill>
                  <a:solidFill>
                    <a:srgbClr val="000000"/>
                  </a:solidFill>
                </a:uFill>
                <a:latin typeface="Times New Roman"/>
                <a:cs typeface="Times New Roman"/>
              </a:rPr>
              <a:t> </a:t>
            </a:r>
            <a:r>
              <a:rPr u="sng" dirty="0">
                <a:uFill>
                  <a:solidFill>
                    <a:srgbClr val="000000"/>
                  </a:solidFill>
                </a:uFill>
                <a:latin typeface="Times New Roman"/>
                <a:cs typeface="Times New Roman"/>
              </a:rPr>
              <a:t>need</a:t>
            </a:r>
            <a:r>
              <a:rPr u="sng" spc="-15" dirty="0">
                <a:uFill>
                  <a:solidFill>
                    <a:srgbClr val="000000"/>
                  </a:solidFill>
                </a:uFill>
                <a:latin typeface="Times New Roman"/>
                <a:cs typeface="Times New Roman"/>
              </a:rPr>
              <a:t> </a:t>
            </a:r>
            <a:r>
              <a:rPr u="sng" dirty="0">
                <a:uFill>
                  <a:solidFill>
                    <a:srgbClr val="000000"/>
                  </a:solidFill>
                </a:uFill>
                <a:latin typeface="Times New Roman"/>
                <a:cs typeface="Times New Roman"/>
              </a:rPr>
              <a:t>not keep</a:t>
            </a:r>
            <a:r>
              <a:rPr u="sng" spc="-15" dirty="0">
                <a:uFill>
                  <a:solidFill>
                    <a:srgbClr val="000000"/>
                  </a:solidFill>
                </a:uFill>
                <a:latin typeface="Times New Roman"/>
                <a:cs typeface="Times New Roman"/>
              </a:rPr>
              <a:t> </a:t>
            </a:r>
            <a:r>
              <a:rPr u="sng" dirty="0">
                <a:uFill>
                  <a:solidFill>
                    <a:srgbClr val="000000"/>
                  </a:solidFill>
                </a:uFill>
                <a:latin typeface="Times New Roman"/>
                <a:cs typeface="Times New Roman"/>
              </a:rPr>
              <a:t>looking</a:t>
            </a:r>
            <a:r>
              <a:rPr u="sng" spc="-10" dirty="0">
                <a:uFill>
                  <a:solidFill>
                    <a:srgbClr val="000000"/>
                  </a:solidFill>
                </a:uFill>
                <a:latin typeface="Times New Roman"/>
                <a:cs typeface="Times New Roman"/>
              </a:rPr>
              <a:t> </a:t>
            </a:r>
            <a:r>
              <a:rPr u="sng" dirty="0">
                <a:uFill>
                  <a:solidFill>
                    <a:srgbClr val="000000"/>
                  </a:solidFill>
                </a:uFill>
                <a:latin typeface="Times New Roman"/>
                <a:cs typeface="Times New Roman"/>
              </a:rPr>
              <a:t>at</a:t>
            </a:r>
            <a:r>
              <a:rPr u="sng" spc="-5" dirty="0">
                <a:uFill>
                  <a:solidFill>
                    <a:srgbClr val="000000"/>
                  </a:solidFill>
                </a:uFill>
                <a:latin typeface="Times New Roman"/>
                <a:cs typeface="Times New Roman"/>
              </a:rPr>
              <a:t> </a:t>
            </a:r>
            <a:r>
              <a:rPr u="sng" dirty="0">
                <a:uFill>
                  <a:solidFill>
                    <a:srgbClr val="000000"/>
                  </a:solidFill>
                </a:uFill>
                <a:latin typeface="Times New Roman"/>
                <a:cs typeface="Times New Roman"/>
              </a:rPr>
              <a:t>the</a:t>
            </a:r>
            <a:endParaRPr dirty="0">
              <a:latin typeface="Times New Roman"/>
              <a:cs typeface="Times New Roman"/>
            </a:endParaRPr>
          </a:p>
          <a:p>
            <a:pPr marL="12700"/>
            <a:r>
              <a:rPr u="sng" spc="-5" dirty="0">
                <a:uFill>
                  <a:solidFill>
                    <a:srgbClr val="000000"/>
                  </a:solidFill>
                </a:uFill>
                <a:latin typeface="Times New Roman"/>
                <a:cs typeface="Times New Roman"/>
              </a:rPr>
              <a:t>world</a:t>
            </a:r>
            <a:r>
              <a:rPr spc="-5" dirty="0">
                <a:latin typeface="Times New Roman"/>
                <a:cs typeface="Times New Roman"/>
              </a:rPr>
              <a:t>.</a:t>
            </a:r>
            <a:r>
              <a:rPr dirty="0">
                <a:latin typeface="Times New Roman"/>
                <a:cs typeface="Times New Roman"/>
              </a:rPr>
              <a:t> (e.g.,</a:t>
            </a:r>
            <a:r>
              <a:rPr spc="-10" dirty="0">
                <a:latin typeface="Times New Roman"/>
                <a:cs typeface="Times New Roman"/>
              </a:rPr>
              <a:t> </a:t>
            </a:r>
            <a:r>
              <a:rPr dirty="0">
                <a:latin typeface="Times New Roman"/>
                <a:cs typeface="Times New Roman"/>
              </a:rPr>
              <a:t>Medical</a:t>
            </a:r>
            <a:r>
              <a:rPr spc="-10" dirty="0">
                <a:latin typeface="Times New Roman"/>
                <a:cs typeface="Times New Roman"/>
              </a:rPr>
              <a:t> </a:t>
            </a:r>
            <a:r>
              <a:rPr spc="-5" dirty="0">
                <a:latin typeface="Times New Roman"/>
                <a:cs typeface="Times New Roman"/>
              </a:rPr>
              <a:t>diagnosis</a:t>
            </a:r>
            <a:r>
              <a:rPr dirty="0">
                <a:latin typeface="Times New Roman"/>
                <a:cs typeface="Times New Roman"/>
              </a:rPr>
              <a:t> is acting</a:t>
            </a:r>
            <a:r>
              <a:rPr spc="-20" dirty="0">
                <a:latin typeface="Times New Roman"/>
                <a:cs typeface="Times New Roman"/>
              </a:rPr>
              <a:t> </a:t>
            </a:r>
            <a:r>
              <a:rPr dirty="0">
                <a:latin typeface="Times New Roman"/>
                <a:cs typeface="Times New Roman"/>
              </a:rPr>
              <a:t>as</a:t>
            </a:r>
            <a:r>
              <a:rPr spc="-5" dirty="0">
                <a:latin typeface="Times New Roman"/>
                <a:cs typeface="Times New Roman"/>
              </a:rPr>
              <a:t> </a:t>
            </a:r>
            <a:r>
              <a:rPr u="sng" spc="-5" dirty="0">
                <a:uFill>
                  <a:solidFill>
                    <a:srgbClr val="000000"/>
                  </a:solidFill>
                </a:uFill>
                <a:latin typeface="Times New Roman"/>
                <a:cs typeface="Times New Roman"/>
              </a:rPr>
              <a:t>static</a:t>
            </a:r>
            <a:r>
              <a:rPr spc="-5" dirty="0">
                <a:latin typeface="Times New Roman"/>
                <a:cs typeface="Times New Roman"/>
              </a:rPr>
              <a:t>).</a:t>
            </a:r>
            <a:endParaRPr dirty="0">
              <a:latin typeface="Times New Roman"/>
              <a:cs typeface="Times New Roman"/>
            </a:endParaRPr>
          </a:p>
          <a:p>
            <a:pPr marL="12700" marR="179705">
              <a:spcBef>
                <a:spcPts val="434"/>
              </a:spcBef>
              <a:buSzPct val="94444"/>
              <a:buFont typeface="Wingdings"/>
              <a:buChar char=""/>
              <a:tabLst>
                <a:tab pos="193040" algn="l"/>
              </a:tabLst>
            </a:pPr>
            <a:r>
              <a:rPr dirty="0">
                <a:latin typeface="Times New Roman"/>
                <a:cs typeface="Times New Roman"/>
              </a:rPr>
              <a:t>If the </a:t>
            </a:r>
            <a:r>
              <a:rPr u="sng" spc="-5" dirty="0">
                <a:uFill>
                  <a:solidFill>
                    <a:srgbClr val="000000"/>
                  </a:solidFill>
                </a:uFill>
                <a:latin typeface="Times New Roman"/>
                <a:cs typeface="Times New Roman"/>
              </a:rPr>
              <a:t>environment </a:t>
            </a:r>
            <a:r>
              <a:rPr u="sng" dirty="0">
                <a:uFill>
                  <a:solidFill>
                    <a:srgbClr val="000000"/>
                  </a:solidFill>
                </a:uFill>
                <a:latin typeface="Times New Roman"/>
                <a:cs typeface="Times New Roman"/>
              </a:rPr>
              <a:t>can change </a:t>
            </a:r>
            <a:r>
              <a:rPr u="sng" spc="-5" dirty="0">
                <a:uFill>
                  <a:solidFill>
                    <a:srgbClr val="000000"/>
                  </a:solidFill>
                </a:uFill>
                <a:latin typeface="Times New Roman"/>
                <a:cs typeface="Times New Roman"/>
              </a:rPr>
              <a:t>while </a:t>
            </a:r>
            <a:r>
              <a:rPr u="sng" dirty="0">
                <a:uFill>
                  <a:solidFill>
                    <a:srgbClr val="000000"/>
                  </a:solidFill>
                </a:uFill>
                <a:latin typeface="Times New Roman"/>
                <a:cs typeface="Times New Roman"/>
              </a:rPr>
              <a:t>an agent is deliberating (thinking)</a:t>
            </a:r>
            <a:r>
              <a:rPr dirty="0">
                <a:latin typeface="Times New Roman"/>
                <a:cs typeface="Times New Roman"/>
              </a:rPr>
              <a:t>, then </a:t>
            </a:r>
            <a:r>
              <a:rPr spc="-5" dirty="0">
                <a:latin typeface="Times New Roman"/>
                <a:cs typeface="Times New Roman"/>
              </a:rPr>
              <a:t>we say </a:t>
            </a:r>
            <a:r>
              <a:rPr dirty="0">
                <a:latin typeface="Times New Roman"/>
                <a:cs typeface="Times New Roman"/>
              </a:rPr>
              <a:t>the </a:t>
            </a:r>
            <a:r>
              <a:rPr spc="-434" dirty="0">
                <a:latin typeface="Times New Roman"/>
                <a:cs typeface="Times New Roman"/>
              </a:rPr>
              <a:t> </a:t>
            </a:r>
            <a:r>
              <a:rPr dirty="0">
                <a:solidFill>
                  <a:srgbClr val="00AFEF"/>
                </a:solidFill>
                <a:latin typeface="Times New Roman"/>
                <a:cs typeface="Times New Roman"/>
              </a:rPr>
              <a:t>environment</a:t>
            </a:r>
            <a:r>
              <a:rPr spc="-5" dirty="0">
                <a:solidFill>
                  <a:srgbClr val="00AFEF"/>
                </a:solidFill>
                <a:latin typeface="Times New Roman"/>
                <a:cs typeface="Times New Roman"/>
              </a:rPr>
              <a:t> </a:t>
            </a:r>
            <a:r>
              <a:rPr dirty="0">
                <a:solidFill>
                  <a:srgbClr val="00AFEF"/>
                </a:solidFill>
                <a:latin typeface="Times New Roman"/>
                <a:cs typeface="Times New Roman"/>
              </a:rPr>
              <a:t>is</a:t>
            </a:r>
            <a:r>
              <a:rPr spc="-10" dirty="0">
                <a:solidFill>
                  <a:srgbClr val="00AFEF"/>
                </a:solidFill>
                <a:latin typeface="Times New Roman"/>
                <a:cs typeface="Times New Roman"/>
              </a:rPr>
              <a:t> </a:t>
            </a:r>
            <a:r>
              <a:rPr dirty="0">
                <a:solidFill>
                  <a:srgbClr val="00AFEF"/>
                </a:solidFill>
                <a:latin typeface="Times New Roman"/>
                <a:cs typeface="Times New Roman"/>
              </a:rPr>
              <a:t>dynamic</a:t>
            </a:r>
            <a:r>
              <a:rPr dirty="0">
                <a:latin typeface="Times New Roman"/>
                <a:cs typeface="Times New Roman"/>
              </a:rPr>
              <a:t>.</a:t>
            </a:r>
            <a:r>
              <a:rPr spc="-30" dirty="0">
                <a:latin typeface="Times New Roman"/>
                <a:cs typeface="Times New Roman"/>
              </a:rPr>
              <a:t> </a:t>
            </a:r>
            <a:r>
              <a:rPr dirty="0">
                <a:latin typeface="Times New Roman"/>
                <a:cs typeface="Times New Roman"/>
              </a:rPr>
              <a:t>(e.g.,</a:t>
            </a:r>
            <a:r>
              <a:rPr spc="-5" dirty="0">
                <a:latin typeface="Times New Roman"/>
                <a:cs typeface="Times New Roman"/>
              </a:rPr>
              <a:t> </a:t>
            </a:r>
            <a:r>
              <a:rPr dirty="0">
                <a:latin typeface="Times New Roman"/>
                <a:cs typeface="Times New Roman"/>
              </a:rPr>
              <a:t>driving</a:t>
            </a:r>
            <a:r>
              <a:rPr spc="-10" dirty="0">
                <a:latin typeface="Times New Roman"/>
                <a:cs typeface="Times New Roman"/>
              </a:rPr>
              <a:t> </a:t>
            </a:r>
            <a:r>
              <a:rPr dirty="0">
                <a:latin typeface="Times New Roman"/>
                <a:cs typeface="Times New Roman"/>
              </a:rPr>
              <a:t>a car</a:t>
            </a:r>
            <a:r>
              <a:rPr spc="-5" dirty="0">
                <a:latin typeface="Times New Roman"/>
                <a:cs typeface="Times New Roman"/>
              </a:rPr>
              <a:t> </a:t>
            </a:r>
            <a:r>
              <a:rPr dirty="0">
                <a:latin typeface="Times New Roman"/>
                <a:cs typeface="Times New Roman"/>
              </a:rPr>
              <a:t>is</a:t>
            </a:r>
            <a:r>
              <a:rPr spc="-15" dirty="0">
                <a:latin typeface="Times New Roman"/>
                <a:cs typeface="Times New Roman"/>
              </a:rPr>
              <a:t> </a:t>
            </a:r>
            <a:r>
              <a:rPr dirty="0">
                <a:latin typeface="Times New Roman"/>
                <a:cs typeface="Times New Roman"/>
              </a:rPr>
              <a:t>acting</a:t>
            </a:r>
            <a:r>
              <a:rPr spc="-20" dirty="0">
                <a:latin typeface="Times New Roman"/>
                <a:cs typeface="Times New Roman"/>
              </a:rPr>
              <a:t> </a:t>
            </a:r>
            <a:r>
              <a:rPr dirty="0">
                <a:latin typeface="Times New Roman"/>
                <a:cs typeface="Times New Roman"/>
              </a:rPr>
              <a:t>as</a:t>
            </a:r>
            <a:r>
              <a:rPr spc="10" dirty="0">
                <a:latin typeface="Times New Roman"/>
                <a:cs typeface="Times New Roman"/>
              </a:rPr>
              <a:t> </a:t>
            </a:r>
            <a:r>
              <a:rPr u="sng" dirty="0">
                <a:uFill>
                  <a:solidFill>
                    <a:srgbClr val="000000"/>
                  </a:solidFill>
                </a:uFill>
                <a:latin typeface="Times New Roman"/>
                <a:cs typeface="Times New Roman"/>
              </a:rPr>
              <a:t>dynamic</a:t>
            </a:r>
            <a:r>
              <a:rPr dirty="0">
                <a:latin typeface="Times New Roman"/>
                <a:cs typeface="Times New Roman"/>
              </a:rPr>
              <a:t>).</a:t>
            </a:r>
          </a:p>
          <a:p>
            <a:pPr marL="12700" marR="155575">
              <a:spcBef>
                <a:spcPts val="430"/>
              </a:spcBef>
              <a:buSzPct val="94444"/>
              <a:buFont typeface="Wingdings"/>
              <a:buChar char=""/>
              <a:tabLst>
                <a:tab pos="193040" algn="l"/>
              </a:tabLst>
            </a:pPr>
            <a:r>
              <a:rPr dirty="0">
                <a:latin typeface="Times New Roman"/>
                <a:cs typeface="Times New Roman"/>
              </a:rPr>
              <a:t>If the</a:t>
            </a:r>
            <a:r>
              <a:rPr spc="5" dirty="0">
                <a:latin typeface="Times New Roman"/>
                <a:cs typeface="Times New Roman"/>
              </a:rPr>
              <a:t> </a:t>
            </a:r>
            <a:r>
              <a:rPr spc="-5" dirty="0">
                <a:latin typeface="Times New Roman"/>
                <a:cs typeface="Times New Roman"/>
              </a:rPr>
              <a:t>environment</a:t>
            </a:r>
            <a:r>
              <a:rPr dirty="0">
                <a:latin typeface="Times New Roman"/>
                <a:cs typeface="Times New Roman"/>
              </a:rPr>
              <a:t> does</a:t>
            </a:r>
            <a:r>
              <a:rPr spc="10" dirty="0">
                <a:latin typeface="Times New Roman"/>
                <a:cs typeface="Times New Roman"/>
              </a:rPr>
              <a:t> </a:t>
            </a:r>
            <a:r>
              <a:rPr dirty="0">
                <a:latin typeface="Times New Roman"/>
                <a:cs typeface="Times New Roman"/>
              </a:rPr>
              <a:t>not</a:t>
            </a:r>
            <a:r>
              <a:rPr spc="5" dirty="0">
                <a:latin typeface="Times New Roman"/>
                <a:cs typeface="Times New Roman"/>
              </a:rPr>
              <a:t> </a:t>
            </a:r>
            <a:r>
              <a:rPr dirty="0">
                <a:latin typeface="Times New Roman"/>
                <a:cs typeface="Times New Roman"/>
              </a:rPr>
              <a:t>change</a:t>
            </a:r>
            <a:r>
              <a:rPr spc="-15" dirty="0">
                <a:latin typeface="Times New Roman"/>
                <a:cs typeface="Times New Roman"/>
              </a:rPr>
              <a:t> </a:t>
            </a:r>
            <a:r>
              <a:rPr dirty="0">
                <a:latin typeface="Times New Roman"/>
                <a:cs typeface="Times New Roman"/>
              </a:rPr>
              <a:t>and</a:t>
            </a:r>
            <a:r>
              <a:rPr spc="10" dirty="0">
                <a:latin typeface="Times New Roman"/>
                <a:cs typeface="Times New Roman"/>
              </a:rPr>
              <a:t> </a:t>
            </a:r>
            <a:r>
              <a:rPr dirty="0">
                <a:latin typeface="Times New Roman"/>
                <a:cs typeface="Times New Roman"/>
              </a:rPr>
              <a:t>agent's</a:t>
            </a:r>
            <a:r>
              <a:rPr spc="-30" dirty="0">
                <a:latin typeface="Times New Roman"/>
                <a:cs typeface="Times New Roman"/>
              </a:rPr>
              <a:t> </a:t>
            </a:r>
            <a:r>
              <a:rPr spc="-5" dirty="0">
                <a:latin typeface="Times New Roman"/>
                <a:cs typeface="Times New Roman"/>
              </a:rPr>
              <a:t>performance</a:t>
            </a:r>
            <a:r>
              <a:rPr dirty="0">
                <a:latin typeface="Times New Roman"/>
                <a:cs typeface="Times New Roman"/>
              </a:rPr>
              <a:t> </a:t>
            </a:r>
            <a:r>
              <a:rPr spc="-5" dirty="0">
                <a:latin typeface="Times New Roman"/>
                <a:cs typeface="Times New Roman"/>
              </a:rPr>
              <a:t>score</a:t>
            </a:r>
            <a:r>
              <a:rPr spc="5" dirty="0">
                <a:latin typeface="Times New Roman"/>
                <a:cs typeface="Times New Roman"/>
              </a:rPr>
              <a:t> </a:t>
            </a:r>
            <a:r>
              <a:rPr dirty="0">
                <a:latin typeface="Times New Roman"/>
                <a:cs typeface="Times New Roman"/>
              </a:rPr>
              <a:t>does,</a:t>
            </a:r>
            <a:r>
              <a:rPr spc="-5" dirty="0">
                <a:latin typeface="Times New Roman"/>
                <a:cs typeface="Times New Roman"/>
              </a:rPr>
              <a:t> </a:t>
            </a:r>
            <a:r>
              <a:rPr dirty="0">
                <a:latin typeface="Times New Roman"/>
                <a:cs typeface="Times New Roman"/>
              </a:rPr>
              <a:t>then</a:t>
            </a:r>
            <a:r>
              <a:rPr spc="-5" dirty="0">
                <a:latin typeface="Times New Roman"/>
                <a:cs typeface="Times New Roman"/>
              </a:rPr>
              <a:t> we</a:t>
            </a:r>
            <a:r>
              <a:rPr spc="5" dirty="0">
                <a:latin typeface="Times New Roman"/>
                <a:cs typeface="Times New Roman"/>
              </a:rPr>
              <a:t> </a:t>
            </a:r>
            <a:r>
              <a:rPr spc="-5" dirty="0">
                <a:latin typeface="Times New Roman"/>
                <a:cs typeface="Times New Roman"/>
              </a:rPr>
              <a:t>say</a:t>
            </a:r>
            <a:r>
              <a:rPr spc="-10" dirty="0">
                <a:latin typeface="Times New Roman"/>
                <a:cs typeface="Times New Roman"/>
              </a:rPr>
              <a:t> </a:t>
            </a:r>
            <a:r>
              <a:rPr dirty="0">
                <a:latin typeface="Times New Roman"/>
                <a:cs typeface="Times New Roman"/>
              </a:rPr>
              <a:t>the </a:t>
            </a:r>
            <a:r>
              <a:rPr spc="-434" dirty="0">
                <a:latin typeface="Times New Roman"/>
                <a:cs typeface="Times New Roman"/>
              </a:rPr>
              <a:t> </a:t>
            </a:r>
            <a:r>
              <a:rPr dirty="0">
                <a:latin typeface="Times New Roman"/>
                <a:cs typeface="Times New Roman"/>
              </a:rPr>
              <a:t>environment</a:t>
            </a:r>
            <a:r>
              <a:rPr spc="-5" dirty="0">
                <a:latin typeface="Times New Roman"/>
                <a:cs typeface="Times New Roman"/>
              </a:rPr>
              <a:t> </a:t>
            </a:r>
            <a:r>
              <a:rPr dirty="0">
                <a:latin typeface="Times New Roman"/>
                <a:cs typeface="Times New Roman"/>
              </a:rPr>
              <a:t>is</a:t>
            </a:r>
            <a:r>
              <a:rPr spc="-20" dirty="0">
                <a:latin typeface="Times New Roman"/>
                <a:cs typeface="Times New Roman"/>
              </a:rPr>
              <a:t> </a:t>
            </a:r>
            <a:r>
              <a:rPr dirty="0">
                <a:solidFill>
                  <a:srgbClr val="00AFEF"/>
                </a:solidFill>
                <a:latin typeface="Times New Roman"/>
                <a:cs typeface="Times New Roman"/>
              </a:rPr>
              <a:t>semidynamic</a:t>
            </a:r>
            <a:r>
              <a:rPr dirty="0">
                <a:latin typeface="Times New Roman"/>
                <a:cs typeface="Times New Roman"/>
              </a:rPr>
              <a:t>.</a:t>
            </a:r>
            <a:r>
              <a:rPr spc="-30" dirty="0">
                <a:latin typeface="Times New Roman"/>
                <a:cs typeface="Times New Roman"/>
              </a:rPr>
              <a:t> </a:t>
            </a:r>
            <a:r>
              <a:rPr dirty="0">
                <a:latin typeface="Times New Roman"/>
                <a:cs typeface="Times New Roman"/>
              </a:rPr>
              <a:t>(e.g.,</a:t>
            </a:r>
            <a:r>
              <a:rPr spc="-10" dirty="0">
                <a:latin typeface="Times New Roman"/>
                <a:cs typeface="Times New Roman"/>
              </a:rPr>
              <a:t> </a:t>
            </a:r>
            <a:r>
              <a:rPr dirty="0">
                <a:latin typeface="Times New Roman"/>
                <a:cs typeface="Times New Roman"/>
              </a:rPr>
              <a:t>chess is</a:t>
            </a:r>
            <a:r>
              <a:rPr spc="-10" dirty="0">
                <a:latin typeface="Times New Roman"/>
                <a:cs typeface="Times New Roman"/>
              </a:rPr>
              <a:t> </a:t>
            </a:r>
            <a:r>
              <a:rPr dirty="0">
                <a:latin typeface="Times New Roman"/>
                <a:cs typeface="Times New Roman"/>
              </a:rPr>
              <a:t>acting</a:t>
            </a:r>
            <a:r>
              <a:rPr spc="-25" dirty="0">
                <a:latin typeface="Times New Roman"/>
                <a:cs typeface="Times New Roman"/>
              </a:rPr>
              <a:t> </a:t>
            </a:r>
            <a:r>
              <a:rPr dirty="0">
                <a:latin typeface="Times New Roman"/>
                <a:cs typeface="Times New Roman"/>
              </a:rPr>
              <a:t>as</a:t>
            </a:r>
            <a:r>
              <a:rPr spc="5" dirty="0">
                <a:latin typeface="Times New Roman"/>
                <a:cs typeface="Times New Roman"/>
              </a:rPr>
              <a:t> </a:t>
            </a:r>
            <a:r>
              <a:rPr u="sng" dirty="0">
                <a:uFill>
                  <a:solidFill>
                    <a:srgbClr val="000000"/>
                  </a:solidFill>
                </a:uFill>
                <a:latin typeface="Times New Roman"/>
                <a:cs typeface="Times New Roman"/>
              </a:rPr>
              <a:t>semidynamic</a:t>
            </a:r>
            <a:r>
              <a:rPr dirty="0">
                <a:latin typeface="Times New Roman"/>
                <a:cs typeface="Times New Roman"/>
              </a:rPr>
              <a:t>).</a:t>
            </a:r>
          </a:p>
          <a:p>
            <a:pPr marL="12700">
              <a:spcBef>
                <a:spcPts val="1195"/>
              </a:spcBef>
            </a:pPr>
            <a:r>
              <a:rPr sz="2000" b="1" dirty="0">
                <a:latin typeface="Times New Roman"/>
                <a:cs typeface="Times New Roman"/>
              </a:rPr>
              <a:t>v)</a:t>
            </a:r>
            <a:r>
              <a:rPr sz="2000" b="1" spc="465" dirty="0">
                <a:latin typeface="Times New Roman"/>
                <a:cs typeface="Times New Roman"/>
              </a:rPr>
              <a:t> </a:t>
            </a:r>
            <a:r>
              <a:rPr sz="2000" b="1" spc="-10" dirty="0">
                <a:latin typeface="Times New Roman"/>
                <a:cs typeface="Times New Roman"/>
              </a:rPr>
              <a:t>Discrete</a:t>
            </a:r>
            <a:r>
              <a:rPr sz="2000" b="1" spc="-25" dirty="0">
                <a:latin typeface="Times New Roman"/>
                <a:cs typeface="Times New Roman"/>
              </a:rPr>
              <a:t> </a:t>
            </a:r>
            <a:r>
              <a:rPr sz="2000" b="1" dirty="0">
                <a:latin typeface="Times New Roman"/>
                <a:cs typeface="Times New Roman"/>
              </a:rPr>
              <a:t>vs</a:t>
            </a:r>
            <a:r>
              <a:rPr sz="2000" b="1" spc="-15" dirty="0">
                <a:latin typeface="Times New Roman"/>
                <a:cs typeface="Times New Roman"/>
              </a:rPr>
              <a:t> </a:t>
            </a:r>
            <a:r>
              <a:rPr sz="2000" b="1" dirty="0">
                <a:latin typeface="Times New Roman"/>
                <a:cs typeface="Times New Roman"/>
              </a:rPr>
              <a:t>Continuous</a:t>
            </a:r>
            <a:endParaRPr sz="2000" dirty="0">
              <a:latin typeface="Times New Roman"/>
              <a:cs typeface="Times New Roman"/>
            </a:endParaRPr>
          </a:p>
          <a:p>
            <a:pPr marL="183515">
              <a:spcBef>
                <a:spcPts val="440"/>
              </a:spcBef>
            </a:pPr>
            <a:r>
              <a:rPr dirty="0">
                <a:latin typeface="Times New Roman"/>
                <a:cs typeface="Times New Roman"/>
              </a:rPr>
              <a:t>-</a:t>
            </a:r>
            <a:r>
              <a:rPr spc="5" dirty="0">
                <a:latin typeface="Times New Roman"/>
                <a:cs typeface="Times New Roman"/>
              </a:rPr>
              <a:t> </a:t>
            </a:r>
            <a:r>
              <a:rPr dirty="0">
                <a:latin typeface="Times New Roman"/>
                <a:cs typeface="Times New Roman"/>
              </a:rPr>
              <a:t>individually</a:t>
            </a:r>
            <a:r>
              <a:rPr spc="-20" dirty="0">
                <a:latin typeface="Times New Roman"/>
                <a:cs typeface="Times New Roman"/>
              </a:rPr>
              <a:t> </a:t>
            </a:r>
            <a:r>
              <a:rPr spc="-5" dirty="0">
                <a:latin typeface="Times New Roman"/>
                <a:cs typeface="Times New Roman"/>
              </a:rPr>
              <a:t>separate</a:t>
            </a:r>
            <a:r>
              <a:rPr spc="-15" dirty="0">
                <a:latin typeface="Times New Roman"/>
                <a:cs typeface="Times New Roman"/>
              </a:rPr>
              <a:t> </a:t>
            </a:r>
            <a:r>
              <a:rPr dirty="0">
                <a:latin typeface="Times New Roman"/>
                <a:cs typeface="Times New Roman"/>
              </a:rPr>
              <a:t>or</a:t>
            </a:r>
            <a:r>
              <a:rPr spc="5" dirty="0">
                <a:latin typeface="Times New Roman"/>
                <a:cs typeface="Times New Roman"/>
              </a:rPr>
              <a:t> </a:t>
            </a:r>
            <a:r>
              <a:rPr spc="-5" dirty="0">
                <a:latin typeface="Times New Roman"/>
                <a:cs typeface="Times New Roman"/>
              </a:rPr>
              <a:t>without </a:t>
            </a:r>
            <a:r>
              <a:rPr dirty="0">
                <a:latin typeface="Times New Roman"/>
                <a:cs typeface="Times New Roman"/>
              </a:rPr>
              <a:t>interruption</a:t>
            </a:r>
            <a:r>
              <a:rPr spc="-35" dirty="0">
                <a:latin typeface="Times New Roman"/>
                <a:cs typeface="Times New Roman"/>
              </a:rPr>
              <a:t> </a:t>
            </a:r>
            <a:r>
              <a:rPr dirty="0">
                <a:latin typeface="Times New Roman"/>
                <a:cs typeface="Times New Roman"/>
              </a:rPr>
              <a:t>(either</a:t>
            </a:r>
            <a:r>
              <a:rPr spc="5" dirty="0">
                <a:latin typeface="Times New Roman"/>
                <a:cs typeface="Times New Roman"/>
              </a:rPr>
              <a:t> </a:t>
            </a:r>
            <a:r>
              <a:rPr spc="-5" dirty="0">
                <a:latin typeface="Times New Roman"/>
                <a:cs typeface="Times New Roman"/>
              </a:rPr>
              <a:t>discrete</a:t>
            </a:r>
            <a:r>
              <a:rPr spc="-15" dirty="0">
                <a:latin typeface="Times New Roman"/>
                <a:cs typeface="Times New Roman"/>
              </a:rPr>
              <a:t> </a:t>
            </a:r>
            <a:r>
              <a:rPr dirty="0">
                <a:latin typeface="Times New Roman"/>
                <a:cs typeface="Times New Roman"/>
              </a:rPr>
              <a:t>or continuous).</a:t>
            </a:r>
          </a:p>
          <a:p>
            <a:pPr marL="12700">
              <a:spcBef>
                <a:spcPts val="1165"/>
              </a:spcBef>
            </a:pPr>
            <a:r>
              <a:rPr dirty="0">
                <a:latin typeface="Times New Roman"/>
                <a:cs typeface="Times New Roman"/>
              </a:rPr>
              <a:t>There are a </a:t>
            </a:r>
            <a:r>
              <a:rPr u="sng" dirty="0">
                <a:uFill>
                  <a:solidFill>
                    <a:srgbClr val="000000"/>
                  </a:solidFill>
                </a:uFill>
                <a:latin typeface="Times New Roman"/>
                <a:cs typeface="Times New Roman"/>
              </a:rPr>
              <a:t>fixed </a:t>
            </a:r>
            <a:r>
              <a:rPr u="sng" spc="-5" dirty="0">
                <a:uFill>
                  <a:solidFill>
                    <a:srgbClr val="000000"/>
                  </a:solidFill>
                </a:uFill>
                <a:latin typeface="Times New Roman"/>
                <a:cs typeface="Times New Roman"/>
              </a:rPr>
              <a:t>number </a:t>
            </a:r>
            <a:r>
              <a:rPr u="sng" dirty="0">
                <a:uFill>
                  <a:solidFill>
                    <a:srgbClr val="000000"/>
                  </a:solidFill>
                </a:uFill>
                <a:latin typeface="Times New Roman"/>
                <a:cs typeface="Times New Roman"/>
              </a:rPr>
              <a:t>of </a:t>
            </a:r>
            <a:r>
              <a:rPr u="sng" spc="-5" dirty="0">
                <a:uFill>
                  <a:solidFill>
                    <a:srgbClr val="000000"/>
                  </a:solidFill>
                </a:uFill>
                <a:latin typeface="Times New Roman"/>
                <a:cs typeface="Times New Roman"/>
              </a:rPr>
              <a:t>possible moves</a:t>
            </a:r>
            <a:r>
              <a:rPr spc="-5" dirty="0">
                <a:latin typeface="Times New Roman"/>
                <a:cs typeface="Times New Roman"/>
              </a:rPr>
              <a:t> </a:t>
            </a:r>
            <a:r>
              <a:rPr dirty="0">
                <a:latin typeface="Times New Roman"/>
                <a:cs typeface="Times New Roman"/>
              </a:rPr>
              <a:t>on each turn, then</a:t>
            </a:r>
            <a:r>
              <a:rPr dirty="0">
                <a:solidFill>
                  <a:srgbClr val="00AFEF"/>
                </a:solidFill>
                <a:latin typeface="Times New Roman"/>
                <a:cs typeface="Times New Roman"/>
              </a:rPr>
              <a:t> </a:t>
            </a:r>
            <a:r>
              <a:rPr u="sng" spc="-5" dirty="0">
                <a:solidFill>
                  <a:srgbClr val="00AFEF"/>
                </a:solidFill>
                <a:uFill>
                  <a:solidFill>
                    <a:srgbClr val="00AFEF"/>
                  </a:solidFill>
                </a:uFill>
                <a:latin typeface="Times New Roman"/>
                <a:cs typeface="Times New Roman"/>
              </a:rPr>
              <a:t>Discrete</a:t>
            </a:r>
            <a:r>
              <a:rPr spc="-5" dirty="0">
                <a:latin typeface="Times New Roman"/>
                <a:cs typeface="Times New Roman"/>
              </a:rPr>
              <a:t>. </a:t>
            </a:r>
            <a:r>
              <a:rPr dirty="0">
                <a:latin typeface="Times New Roman"/>
                <a:cs typeface="Times New Roman"/>
              </a:rPr>
              <a:t>(e.g., chess is </a:t>
            </a:r>
            <a:r>
              <a:rPr spc="-434" dirty="0">
                <a:latin typeface="Times New Roman"/>
                <a:cs typeface="Times New Roman"/>
              </a:rPr>
              <a:t> </a:t>
            </a:r>
            <a:r>
              <a:rPr dirty="0">
                <a:latin typeface="Times New Roman"/>
                <a:cs typeface="Times New Roman"/>
              </a:rPr>
              <a:t>acting</a:t>
            </a:r>
            <a:r>
              <a:rPr spc="-20" dirty="0">
                <a:latin typeface="Times New Roman"/>
                <a:cs typeface="Times New Roman"/>
              </a:rPr>
              <a:t> </a:t>
            </a:r>
            <a:r>
              <a:rPr dirty="0">
                <a:latin typeface="Times New Roman"/>
                <a:cs typeface="Times New Roman"/>
              </a:rPr>
              <a:t>as</a:t>
            </a:r>
            <a:r>
              <a:rPr spc="5" dirty="0">
                <a:latin typeface="Times New Roman"/>
                <a:cs typeface="Times New Roman"/>
              </a:rPr>
              <a:t> </a:t>
            </a:r>
            <a:r>
              <a:rPr dirty="0">
                <a:latin typeface="Times New Roman"/>
                <a:cs typeface="Times New Roman"/>
              </a:rPr>
              <a:t>discrete).</a:t>
            </a:r>
            <a:r>
              <a:rPr lang="en-US" dirty="0">
                <a:latin typeface="Times New Roman"/>
                <a:cs typeface="Times New Roman"/>
              </a:rPr>
              <a:t> is</a:t>
            </a:r>
            <a:r>
              <a:rPr lang="en-US" spc="-30" dirty="0">
                <a:latin typeface="Times New Roman"/>
                <a:cs typeface="Times New Roman"/>
              </a:rPr>
              <a:t> </a:t>
            </a:r>
            <a:r>
              <a:rPr lang="en-US" dirty="0">
                <a:latin typeface="Times New Roman"/>
                <a:cs typeface="Times New Roman"/>
              </a:rPr>
              <a:t>acting</a:t>
            </a:r>
            <a:r>
              <a:rPr lang="en-US" spc="-20" dirty="0">
                <a:latin typeface="Times New Roman"/>
                <a:cs typeface="Times New Roman"/>
              </a:rPr>
              <a:t> </a:t>
            </a:r>
            <a:r>
              <a:rPr lang="en-US" dirty="0">
                <a:latin typeface="Times New Roman"/>
                <a:cs typeface="Times New Roman"/>
              </a:rPr>
              <a:t>as</a:t>
            </a:r>
            <a:r>
              <a:rPr lang="en-US" spc="-30" dirty="0">
                <a:latin typeface="Times New Roman"/>
                <a:cs typeface="Times New Roman"/>
              </a:rPr>
              <a:t> </a:t>
            </a:r>
            <a:r>
              <a:rPr lang="en-US" u="sng" dirty="0">
                <a:uFill>
                  <a:solidFill>
                    <a:srgbClr val="000000"/>
                  </a:solidFill>
                </a:uFill>
                <a:latin typeface="Times New Roman"/>
                <a:cs typeface="Times New Roman"/>
              </a:rPr>
              <a:t>continuous</a:t>
            </a:r>
            <a:r>
              <a:rPr lang="en-US" dirty="0">
                <a:latin typeface="Times New Roman"/>
                <a:cs typeface="Times New Roman"/>
              </a:rPr>
              <a:t>).</a:t>
            </a:r>
          </a:p>
          <a:p>
            <a:pPr marL="12700">
              <a:spcBef>
                <a:spcPts val="1195"/>
              </a:spcBef>
            </a:pPr>
            <a:r>
              <a:rPr lang="en-US" sz="2000" b="1" spc="5" dirty="0">
                <a:latin typeface="Times New Roman"/>
                <a:cs typeface="Times New Roman"/>
              </a:rPr>
              <a:t>v</a:t>
            </a:r>
            <a:r>
              <a:rPr lang="en-US" sz="2000" b="1" spc="-20" dirty="0">
                <a:latin typeface="Times New Roman"/>
                <a:cs typeface="Times New Roman"/>
              </a:rPr>
              <a:t>i</a:t>
            </a:r>
            <a:r>
              <a:rPr lang="en-US" sz="2000" b="1" dirty="0">
                <a:latin typeface="Times New Roman"/>
                <a:cs typeface="Times New Roman"/>
              </a:rPr>
              <a:t>)</a:t>
            </a:r>
            <a:r>
              <a:rPr lang="en-US" sz="2000" b="1" spc="-120" dirty="0">
                <a:latin typeface="Times New Roman"/>
                <a:cs typeface="Times New Roman"/>
              </a:rPr>
              <a:t> </a:t>
            </a:r>
            <a:r>
              <a:rPr lang="en-US" sz="2000" b="1" spc="-5" dirty="0">
                <a:latin typeface="Times New Roman"/>
                <a:cs typeface="Times New Roman"/>
              </a:rPr>
              <a:t>A</a:t>
            </a:r>
            <a:r>
              <a:rPr lang="en-US" sz="2000" b="1" spc="5" dirty="0">
                <a:latin typeface="Times New Roman"/>
                <a:cs typeface="Times New Roman"/>
              </a:rPr>
              <a:t>g</a:t>
            </a:r>
            <a:r>
              <a:rPr lang="en-US" sz="2000" b="1" dirty="0">
                <a:latin typeface="Times New Roman"/>
                <a:cs typeface="Times New Roman"/>
              </a:rPr>
              <a:t>ents</a:t>
            </a:r>
            <a:endParaRPr lang="en-US" sz="2000" dirty="0">
              <a:latin typeface="Times New Roman"/>
              <a:cs typeface="Times New Roman"/>
            </a:endParaRPr>
          </a:p>
          <a:p>
            <a:pPr marL="183515">
              <a:spcBef>
                <a:spcPts val="439"/>
              </a:spcBef>
            </a:pPr>
            <a:r>
              <a:rPr lang="en-US" dirty="0">
                <a:latin typeface="Times New Roman"/>
                <a:cs typeface="Times New Roman"/>
              </a:rPr>
              <a:t>-</a:t>
            </a:r>
            <a:r>
              <a:rPr lang="en-US" spc="445" dirty="0">
                <a:latin typeface="Times New Roman"/>
                <a:cs typeface="Times New Roman"/>
              </a:rPr>
              <a:t> </a:t>
            </a:r>
            <a:r>
              <a:rPr lang="en-US" dirty="0">
                <a:latin typeface="Times New Roman"/>
                <a:cs typeface="Times New Roman"/>
              </a:rPr>
              <a:t>events</a:t>
            </a:r>
            <a:r>
              <a:rPr lang="en-US" spc="-10" dirty="0">
                <a:latin typeface="Times New Roman"/>
                <a:cs typeface="Times New Roman"/>
              </a:rPr>
              <a:t> </a:t>
            </a:r>
            <a:r>
              <a:rPr lang="en-US" dirty="0">
                <a:latin typeface="Times New Roman"/>
                <a:cs typeface="Times New Roman"/>
              </a:rPr>
              <a:t>are </a:t>
            </a:r>
            <a:r>
              <a:rPr lang="en-US" spc="-5" dirty="0">
                <a:latin typeface="Times New Roman"/>
                <a:cs typeface="Times New Roman"/>
              </a:rPr>
              <a:t>performed</a:t>
            </a:r>
            <a:r>
              <a:rPr lang="en-US" spc="5" dirty="0">
                <a:latin typeface="Times New Roman"/>
                <a:cs typeface="Times New Roman"/>
              </a:rPr>
              <a:t> </a:t>
            </a:r>
            <a:r>
              <a:rPr lang="en-US" dirty="0">
                <a:latin typeface="Times New Roman"/>
                <a:cs typeface="Times New Roman"/>
              </a:rPr>
              <a:t>by</a:t>
            </a:r>
            <a:r>
              <a:rPr lang="en-US" spc="-10" dirty="0">
                <a:latin typeface="Times New Roman"/>
                <a:cs typeface="Times New Roman"/>
              </a:rPr>
              <a:t> </a:t>
            </a:r>
            <a:r>
              <a:rPr lang="en-US" dirty="0">
                <a:latin typeface="Times New Roman"/>
                <a:cs typeface="Times New Roman"/>
              </a:rPr>
              <a:t>individual</a:t>
            </a:r>
            <a:r>
              <a:rPr lang="en-US" spc="-15" dirty="0">
                <a:latin typeface="Times New Roman"/>
                <a:cs typeface="Times New Roman"/>
              </a:rPr>
              <a:t> </a:t>
            </a:r>
            <a:r>
              <a:rPr lang="en-US" dirty="0">
                <a:latin typeface="Times New Roman"/>
                <a:cs typeface="Times New Roman"/>
              </a:rPr>
              <a:t>or group of users. (either</a:t>
            </a:r>
            <a:r>
              <a:rPr lang="en-US" spc="-20" dirty="0">
                <a:latin typeface="Times New Roman"/>
                <a:cs typeface="Times New Roman"/>
              </a:rPr>
              <a:t> </a:t>
            </a:r>
            <a:r>
              <a:rPr lang="en-US" spc="-5" dirty="0">
                <a:latin typeface="Times New Roman"/>
                <a:cs typeface="Times New Roman"/>
              </a:rPr>
              <a:t>single </a:t>
            </a:r>
            <a:r>
              <a:rPr lang="en-US" dirty="0">
                <a:latin typeface="Times New Roman"/>
                <a:cs typeface="Times New Roman"/>
              </a:rPr>
              <a:t>or </a:t>
            </a:r>
            <a:r>
              <a:rPr lang="en-US" spc="-5" dirty="0">
                <a:latin typeface="Times New Roman"/>
                <a:cs typeface="Times New Roman"/>
              </a:rPr>
              <a:t>multi).</a:t>
            </a:r>
            <a:endParaRPr lang="en-US" dirty="0">
              <a:latin typeface="Times New Roman"/>
              <a:cs typeface="Times New Roma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3347" y="216557"/>
            <a:ext cx="3769361" cy="641201"/>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4000" dirty="0"/>
              <a:t>3.</a:t>
            </a:r>
            <a:r>
              <a:rPr sz="4000" spc="-180" dirty="0"/>
              <a:t> </a:t>
            </a:r>
            <a:r>
              <a:rPr sz="4000" spc="-5" dirty="0"/>
              <a:t>Ag</a:t>
            </a:r>
            <a:r>
              <a:rPr sz="4000" spc="5" dirty="0"/>
              <a:t>e</a:t>
            </a:r>
            <a:r>
              <a:rPr sz="4000" dirty="0"/>
              <a:t>nt</a:t>
            </a:r>
            <a:r>
              <a:rPr sz="4000" spc="-80" dirty="0"/>
              <a:t> </a:t>
            </a:r>
            <a:r>
              <a:rPr sz="4000" spc="-235" dirty="0"/>
              <a:t>T</a:t>
            </a:r>
            <a:r>
              <a:rPr sz="4000" dirty="0"/>
              <a:t>y</a:t>
            </a:r>
            <a:r>
              <a:rPr sz="4000" spc="5" dirty="0"/>
              <a:t>p</a:t>
            </a:r>
            <a:r>
              <a:rPr sz="4000" dirty="0"/>
              <a:t>es</a:t>
            </a:r>
          </a:p>
        </p:txBody>
      </p:sp>
      <p:sp>
        <p:nvSpPr>
          <p:cNvPr id="3" name="object 3"/>
          <p:cNvSpPr txBox="1"/>
          <p:nvPr/>
        </p:nvSpPr>
        <p:spPr>
          <a:xfrm>
            <a:off x="523094" y="1246672"/>
            <a:ext cx="8093075" cy="3477234"/>
          </a:xfrm>
          <a:prstGeom prst="rect">
            <a:avLst/>
          </a:prstGeom>
        </p:spPr>
        <p:txBody>
          <a:bodyPr vert="horz" wrap="square" lIns="0" tIns="12065" rIns="0" bIns="0" rtlCol="0">
            <a:spAutoFit/>
          </a:bodyPr>
          <a:lstStyle/>
          <a:p>
            <a:pPr marL="355600" marR="5080" indent="-342900">
              <a:spcBef>
                <a:spcPts val="95"/>
              </a:spcBef>
              <a:buChar char="•"/>
              <a:tabLst>
                <a:tab pos="354965" algn="l"/>
                <a:tab pos="355600" algn="l"/>
              </a:tabLst>
            </a:pPr>
            <a:r>
              <a:rPr sz="2800" spc="-45" dirty="0">
                <a:latin typeface="Times New Roman"/>
                <a:cs typeface="Times New Roman"/>
              </a:rPr>
              <a:t>Types</a:t>
            </a:r>
            <a:r>
              <a:rPr sz="2800" dirty="0">
                <a:latin typeface="Times New Roman"/>
                <a:cs typeface="Times New Roman"/>
              </a:rPr>
              <a:t> </a:t>
            </a:r>
            <a:r>
              <a:rPr sz="2800" spc="-5" dirty="0">
                <a:latin typeface="Times New Roman"/>
                <a:cs typeface="Times New Roman"/>
              </a:rPr>
              <a:t>of</a:t>
            </a:r>
            <a:r>
              <a:rPr sz="2800" spc="5" dirty="0">
                <a:latin typeface="Times New Roman"/>
                <a:cs typeface="Times New Roman"/>
              </a:rPr>
              <a:t> </a:t>
            </a:r>
            <a:r>
              <a:rPr sz="2800" spc="-5" dirty="0">
                <a:latin typeface="Times New Roman"/>
                <a:cs typeface="Times New Roman"/>
              </a:rPr>
              <a:t>agents</a:t>
            </a:r>
            <a:r>
              <a:rPr sz="2800" dirty="0">
                <a:latin typeface="Times New Roman"/>
                <a:cs typeface="Times New Roman"/>
              </a:rPr>
              <a:t> </a:t>
            </a:r>
            <a:r>
              <a:rPr sz="2800" spc="-5" dirty="0">
                <a:latin typeface="Times New Roman"/>
                <a:cs typeface="Times New Roman"/>
              </a:rPr>
              <a:t>(increasing</a:t>
            </a:r>
            <a:r>
              <a:rPr sz="2800" dirty="0">
                <a:latin typeface="Times New Roman"/>
                <a:cs typeface="Times New Roman"/>
              </a:rPr>
              <a:t> </a:t>
            </a:r>
            <a:r>
              <a:rPr sz="2800" spc="-5" dirty="0">
                <a:latin typeface="Times New Roman"/>
                <a:cs typeface="Times New Roman"/>
              </a:rPr>
              <a:t>in generality</a:t>
            </a:r>
            <a:r>
              <a:rPr sz="2800" dirty="0">
                <a:latin typeface="Times New Roman"/>
                <a:cs typeface="Times New Roman"/>
              </a:rPr>
              <a:t> </a:t>
            </a:r>
            <a:r>
              <a:rPr sz="2800" spc="-5" dirty="0">
                <a:latin typeface="Times New Roman"/>
                <a:cs typeface="Times New Roman"/>
              </a:rPr>
              <a:t>and</a:t>
            </a:r>
            <a:r>
              <a:rPr sz="2800" spc="5" dirty="0">
                <a:latin typeface="Times New Roman"/>
                <a:cs typeface="Times New Roman"/>
              </a:rPr>
              <a:t> </a:t>
            </a:r>
            <a:r>
              <a:rPr sz="2800" spc="-5" dirty="0">
                <a:latin typeface="Times New Roman"/>
                <a:cs typeface="Times New Roman"/>
              </a:rPr>
              <a:t>ability</a:t>
            </a:r>
            <a:r>
              <a:rPr sz="2800" spc="-20" dirty="0">
                <a:latin typeface="Times New Roman"/>
                <a:cs typeface="Times New Roman"/>
              </a:rPr>
              <a:t> </a:t>
            </a:r>
            <a:r>
              <a:rPr sz="2800" spc="-5" dirty="0">
                <a:latin typeface="Times New Roman"/>
                <a:cs typeface="Times New Roman"/>
              </a:rPr>
              <a:t>to </a:t>
            </a:r>
            <a:r>
              <a:rPr sz="2800" spc="-685" dirty="0">
                <a:latin typeface="Times New Roman"/>
                <a:cs typeface="Times New Roman"/>
              </a:rPr>
              <a:t> </a:t>
            </a:r>
            <a:r>
              <a:rPr sz="2800" spc="-5" dirty="0">
                <a:latin typeface="Times New Roman"/>
                <a:cs typeface="Times New Roman"/>
              </a:rPr>
              <a:t>handle</a:t>
            </a:r>
            <a:r>
              <a:rPr sz="2800" spc="-25" dirty="0">
                <a:latin typeface="Times New Roman"/>
                <a:cs typeface="Times New Roman"/>
              </a:rPr>
              <a:t> </a:t>
            </a:r>
            <a:r>
              <a:rPr sz="2800" spc="-5" dirty="0">
                <a:latin typeface="Times New Roman"/>
                <a:cs typeface="Times New Roman"/>
              </a:rPr>
              <a:t>complex</a:t>
            </a:r>
            <a:r>
              <a:rPr sz="2800" spc="5" dirty="0">
                <a:latin typeface="Times New Roman"/>
                <a:cs typeface="Times New Roman"/>
              </a:rPr>
              <a:t> </a:t>
            </a:r>
            <a:r>
              <a:rPr sz="2800" spc="-5" dirty="0">
                <a:latin typeface="Times New Roman"/>
                <a:cs typeface="Times New Roman"/>
              </a:rPr>
              <a:t>environments).</a:t>
            </a:r>
            <a:endParaRPr sz="2800" dirty="0">
              <a:latin typeface="Times New Roman"/>
              <a:cs typeface="Times New Roman"/>
            </a:endParaRPr>
          </a:p>
          <a:p>
            <a:pPr marL="824865" lvl="1" indent="-355600">
              <a:spcBef>
                <a:spcPts val="670"/>
              </a:spcBef>
              <a:buAutoNum type="arabicPeriod"/>
              <a:tabLst>
                <a:tab pos="825500" algn="l"/>
              </a:tabLst>
            </a:pPr>
            <a:r>
              <a:rPr sz="2800" spc="-10" dirty="0">
                <a:latin typeface="Times New Roman"/>
                <a:cs typeface="Times New Roman"/>
              </a:rPr>
              <a:t>Simple</a:t>
            </a:r>
            <a:r>
              <a:rPr sz="2800" spc="-15" dirty="0">
                <a:latin typeface="Times New Roman"/>
                <a:cs typeface="Times New Roman"/>
              </a:rPr>
              <a:t> </a:t>
            </a:r>
            <a:r>
              <a:rPr sz="2800" spc="-5" dirty="0">
                <a:latin typeface="Times New Roman"/>
                <a:cs typeface="Times New Roman"/>
              </a:rPr>
              <a:t>reflex</a:t>
            </a:r>
            <a:r>
              <a:rPr sz="2800" spc="-15" dirty="0">
                <a:latin typeface="Times New Roman"/>
                <a:cs typeface="Times New Roman"/>
              </a:rPr>
              <a:t> </a:t>
            </a:r>
            <a:r>
              <a:rPr sz="2800" spc="-5" dirty="0">
                <a:latin typeface="Times New Roman"/>
                <a:cs typeface="Times New Roman"/>
              </a:rPr>
              <a:t>agents.</a:t>
            </a:r>
            <a:endParaRPr sz="2800" dirty="0">
              <a:latin typeface="Times New Roman"/>
              <a:cs typeface="Times New Roman"/>
            </a:endParaRPr>
          </a:p>
          <a:p>
            <a:pPr marL="824865" lvl="1" indent="-355600">
              <a:spcBef>
                <a:spcPts val="675"/>
              </a:spcBef>
              <a:buAutoNum type="arabicPeriod"/>
              <a:tabLst>
                <a:tab pos="825500" algn="l"/>
              </a:tabLst>
            </a:pPr>
            <a:r>
              <a:rPr sz="2800" spc="-5" dirty="0">
                <a:latin typeface="Times New Roman"/>
                <a:cs typeface="Times New Roman"/>
              </a:rPr>
              <a:t>Reflex</a:t>
            </a:r>
            <a:r>
              <a:rPr sz="2800" spc="-15" dirty="0">
                <a:latin typeface="Times New Roman"/>
                <a:cs typeface="Times New Roman"/>
              </a:rPr>
              <a:t> </a:t>
            </a:r>
            <a:r>
              <a:rPr sz="2800" spc="-5" dirty="0">
                <a:latin typeface="Times New Roman"/>
                <a:cs typeface="Times New Roman"/>
              </a:rPr>
              <a:t>agents</a:t>
            </a:r>
            <a:r>
              <a:rPr sz="2800" spc="-10" dirty="0">
                <a:latin typeface="Times New Roman"/>
                <a:cs typeface="Times New Roman"/>
              </a:rPr>
              <a:t> with</a:t>
            </a:r>
            <a:r>
              <a:rPr sz="2800" spc="-5" dirty="0">
                <a:latin typeface="Times New Roman"/>
                <a:cs typeface="Times New Roman"/>
              </a:rPr>
              <a:t> </a:t>
            </a:r>
            <a:r>
              <a:rPr sz="2800" spc="-10" dirty="0">
                <a:latin typeface="Times New Roman"/>
                <a:cs typeface="Times New Roman"/>
              </a:rPr>
              <a:t>state.</a:t>
            </a:r>
            <a:endParaRPr sz="2800" dirty="0">
              <a:latin typeface="Times New Roman"/>
              <a:cs typeface="Times New Roman"/>
            </a:endParaRPr>
          </a:p>
          <a:p>
            <a:pPr marL="824865" lvl="1" indent="-355600">
              <a:spcBef>
                <a:spcPts val="675"/>
              </a:spcBef>
              <a:buAutoNum type="arabicPeriod"/>
              <a:tabLst>
                <a:tab pos="825500" algn="l"/>
              </a:tabLst>
            </a:pPr>
            <a:r>
              <a:rPr sz="2800" spc="-5" dirty="0">
                <a:latin typeface="Times New Roman"/>
                <a:cs typeface="Times New Roman"/>
              </a:rPr>
              <a:t>Goal-based</a:t>
            </a:r>
            <a:r>
              <a:rPr sz="2800" spc="-30" dirty="0">
                <a:latin typeface="Times New Roman"/>
                <a:cs typeface="Times New Roman"/>
              </a:rPr>
              <a:t> </a:t>
            </a:r>
            <a:r>
              <a:rPr sz="2800" spc="-5" dirty="0">
                <a:latin typeface="Times New Roman"/>
                <a:cs typeface="Times New Roman"/>
              </a:rPr>
              <a:t>agents.</a:t>
            </a:r>
            <a:endParaRPr sz="2800" dirty="0">
              <a:latin typeface="Times New Roman"/>
              <a:cs typeface="Times New Roman"/>
            </a:endParaRPr>
          </a:p>
          <a:p>
            <a:pPr marL="824865" lvl="1" indent="-355600">
              <a:spcBef>
                <a:spcPts val="670"/>
              </a:spcBef>
              <a:buAutoNum type="arabicPeriod"/>
              <a:tabLst>
                <a:tab pos="825500" algn="l"/>
              </a:tabLst>
            </a:pPr>
            <a:r>
              <a:rPr sz="2800" spc="-5" dirty="0">
                <a:latin typeface="Times New Roman"/>
                <a:cs typeface="Times New Roman"/>
              </a:rPr>
              <a:t>Utility-based</a:t>
            </a:r>
            <a:r>
              <a:rPr sz="2800" spc="-45" dirty="0">
                <a:latin typeface="Times New Roman"/>
                <a:cs typeface="Times New Roman"/>
              </a:rPr>
              <a:t> </a:t>
            </a:r>
            <a:r>
              <a:rPr sz="2800" spc="-5" dirty="0">
                <a:latin typeface="Times New Roman"/>
                <a:cs typeface="Times New Roman"/>
              </a:rPr>
              <a:t>agents.</a:t>
            </a:r>
            <a:endParaRPr sz="2800" dirty="0">
              <a:latin typeface="Times New Roman"/>
              <a:cs typeface="Times New Roman"/>
            </a:endParaRPr>
          </a:p>
          <a:p>
            <a:pPr marL="824865" lvl="1" indent="-355600">
              <a:spcBef>
                <a:spcPts val="675"/>
              </a:spcBef>
              <a:buAutoNum type="arabicPeriod"/>
              <a:tabLst>
                <a:tab pos="825500" algn="l"/>
              </a:tabLst>
            </a:pPr>
            <a:r>
              <a:rPr sz="2800" spc="-5" dirty="0">
                <a:latin typeface="Times New Roman"/>
                <a:cs typeface="Times New Roman"/>
              </a:rPr>
              <a:t>Learning</a:t>
            </a:r>
            <a:r>
              <a:rPr sz="2800" spc="-30" dirty="0">
                <a:latin typeface="Times New Roman"/>
                <a:cs typeface="Times New Roman"/>
              </a:rPr>
              <a:t> </a:t>
            </a:r>
            <a:r>
              <a:rPr sz="2800" spc="-5" dirty="0">
                <a:latin typeface="Times New Roman"/>
                <a:cs typeface="Times New Roman"/>
              </a:rPr>
              <a:t>agent.</a:t>
            </a:r>
            <a:endParaRPr sz="2800" dirty="0">
              <a:latin typeface="Times New Roman"/>
              <a:cs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85774" y="12201"/>
            <a:ext cx="8153399" cy="641201"/>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4000" dirty="0"/>
              <a:t>3.</a:t>
            </a:r>
            <a:r>
              <a:rPr sz="4000" spc="-190" dirty="0"/>
              <a:t> </a:t>
            </a:r>
            <a:r>
              <a:rPr sz="4000" dirty="0"/>
              <a:t>Agent</a:t>
            </a:r>
            <a:r>
              <a:rPr sz="4000" spc="-85" dirty="0"/>
              <a:t> </a:t>
            </a:r>
            <a:r>
              <a:rPr sz="4000" spc="-45" dirty="0"/>
              <a:t>Types</a:t>
            </a:r>
            <a:r>
              <a:rPr sz="4000" spc="-25" dirty="0"/>
              <a:t> </a:t>
            </a:r>
            <a:r>
              <a:rPr sz="4000" dirty="0"/>
              <a:t>(1.</a:t>
            </a:r>
            <a:r>
              <a:rPr sz="4000" spc="-25" dirty="0"/>
              <a:t> </a:t>
            </a:r>
            <a:r>
              <a:rPr sz="4000" spc="-5" dirty="0"/>
              <a:t>Simple</a:t>
            </a:r>
            <a:r>
              <a:rPr sz="4000" spc="-30" dirty="0"/>
              <a:t> </a:t>
            </a:r>
            <a:r>
              <a:rPr sz="4000" dirty="0"/>
              <a:t>Reflex</a:t>
            </a:r>
            <a:r>
              <a:rPr sz="4000" spc="-185" dirty="0"/>
              <a:t> </a:t>
            </a:r>
            <a:r>
              <a:rPr sz="4000" dirty="0"/>
              <a:t>Agent)</a:t>
            </a:r>
          </a:p>
        </p:txBody>
      </p:sp>
      <p:pic>
        <p:nvPicPr>
          <p:cNvPr id="5" name="object 5"/>
          <p:cNvPicPr/>
          <p:nvPr/>
        </p:nvPicPr>
        <p:blipFill>
          <a:blip r:embed="rId2" cstate="print"/>
          <a:stretch>
            <a:fillRect/>
          </a:stretch>
        </p:blipFill>
        <p:spPr>
          <a:xfrm>
            <a:off x="6955437" y="2480150"/>
            <a:ext cx="4336184" cy="3007875"/>
          </a:xfrm>
          <a:prstGeom prst="rect">
            <a:avLst/>
          </a:prstGeom>
        </p:spPr>
      </p:pic>
      <p:sp>
        <p:nvSpPr>
          <p:cNvPr id="7" name="object 7"/>
          <p:cNvSpPr txBox="1"/>
          <p:nvPr/>
        </p:nvSpPr>
        <p:spPr>
          <a:xfrm>
            <a:off x="891374" y="4756530"/>
            <a:ext cx="586105" cy="756920"/>
          </a:xfrm>
          <a:prstGeom prst="rect">
            <a:avLst/>
          </a:prstGeom>
        </p:spPr>
        <p:txBody>
          <a:bodyPr vert="horz" wrap="square" lIns="0" tIns="12700" rIns="0" bIns="0" rtlCol="0">
            <a:spAutoFit/>
          </a:bodyPr>
          <a:lstStyle/>
          <a:p>
            <a:pPr marL="12700" marR="5080">
              <a:spcBef>
                <a:spcPts val="100"/>
              </a:spcBef>
            </a:pPr>
            <a:r>
              <a:rPr sz="2400" spc="-5" dirty="0">
                <a:latin typeface="Times New Roman"/>
                <a:cs typeface="Times New Roman"/>
              </a:rPr>
              <a:t>s</a:t>
            </a:r>
            <a:r>
              <a:rPr sz="2400" spc="5" dirty="0">
                <a:latin typeface="Times New Roman"/>
                <a:cs typeface="Times New Roman"/>
              </a:rPr>
              <a:t>t</a:t>
            </a:r>
            <a:r>
              <a:rPr sz="2400" dirty="0">
                <a:latin typeface="Times New Roman"/>
                <a:cs typeface="Times New Roman"/>
              </a:rPr>
              <a:t>a</a:t>
            </a:r>
            <a:r>
              <a:rPr sz="2400" spc="5" dirty="0">
                <a:latin typeface="Times New Roman"/>
                <a:cs typeface="Times New Roman"/>
              </a:rPr>
              <a:t>t</a:t>
            </a:r>
            <a:r>
              <a:rPr sz="2400" dirty="0">
                <a:latin typeface="Times New Roman"/>
                <a:cs typeface="Times New Roman"/>
              </a:rPr>
              <a:t>e  rule</a:t>
            </a:r>
          </a:p>
        </p:txBody>
      </p:sp>
      <p:sp>
        <p:nvSpPr>
          <p:cNvPr id="8" name="object 8"/>
          <p:cNvSpPr txBox="1"/>
          <p:nvPr/>
        </p:nvSpPr>
        <p:spPr>
          <a:xfrm>
            <a:off x="1678003" y="4756530"/>
            <a:ext cx="3202940" cy="756920"/>
          </a:xfrm>
          <a:prstGeom prst="rect">
            <a:avLst/>
          </a:prstGeom>
        </p:spPr>
        <p:txBody>
          <a:bodyPr vert="horz" wrap="square" lIns="0" tIns="12700" rIns="0" bIns="0" rtlCol="0">
            <a:spAutoFit/>
          </a:bodyPr>
          <a:lstStyle/>
          <a:p>
            <a:pPr marL="12700">
              <a:spcBef>
                <a:spcPts val="100"/>
              </a:spcBef>
            </a:pPr>
            <a:r>
              <a:rPr sz="2400" dirty="0">
                <a:latin typeface="Times New Roman"/>
                <a:cs typeface="Times New Roman"/>
              </a:rPr>
              <a:t>=</a:t>
            </a:r>
            <a:r>
              <a:rPr sz="2400" spc="-50" dirty="0">
                <a:latin typeface="Times New Roman"/>
                <a:cs typeface="Times New Roman"/>
              </a:rPr>
              <a:t> </a:t>
            </a:r>
            <a:r>
              <a:rPr sz="2400" dirty="0">
                <a:latin typeface="Times New Roman"/>
                <a:cs typeface="Times New Roman"/>
              </a:rPr>
              <a:t>InterpretInput(percept)</a:t>
            </a:r>
          </a:p>
          <a:p>
            <a:pPr marL="79375"/>
            <a:r>
              <a:rPr sz="2400" dirty="0">
                <a:latin typeface="Times New Roman"/>
                <a:cs typeface="Times New Roman"/>
              </a:rPr>
              <a:t>=</a:t>
            </a:r>
            <a:r>
              <a:rPr sz="2400" spc="-45" dirty="0">
                <a:latin typeface="Times New Roman"/>
                <a:cs typeface="Times New Roman"/>
              </a:rPr>
              <a:t> </a:t>
            </a:r>
            <a:r>
              <a:rPr sz="2400" dirty="0">
                <a:latin typeface="Times New Roman"/>
                <a:cs typeface="Times New Roman"/>
              </a:rPr>
              <a:t>RuleMatch(state,</a:t>
            </a:r>
            <a:r>
              <a:rPr sz="2400" spc="-75" dirty="0">
                <a:latin typeface="Times New Roman"/>
                <a:cs typeface="Times New Roman"/>
              </a:rPr>
              <a:t> </a:t>
            </a:r>
            <a:r>
              <a:rPr sz="2400" dirty="0">
                <a:latin typeface="Times New Roman"/>
                <a:cs typeface="Times New Roman"/>
              </a:rPr>
              <a:t>rules)</a:t>
            </a:r>
          </a:p>
        </p:txBody>
      </p:sp>
      <p:sp>
        <p:nvSpPr>
          <p:cNvPr id="9" name="object 9"/>
          <p:cNvSpPr txBox="1"/>
          <p:nvPr/>
        </p:nvSpPr>
        <p:spPr>
          <a:xfrm>
            <a:off x="891373" y="5488025"/>
            <a:ext cx="3178810" cy="756920"/>
          </a:xfrm>
          <a:prstGeom prst="rect">
            <a:avLst/>
          </a:prstGeom>
        </p:spPr>
        <p:txBody>
          <a:bodyPr vert="horz" wrap="square" lIns="0" tIns="12700" rIns="0" bIns="0" rtlCol="0">
            <a:spAutoFit/>
          </a:bodyPr>
          <a:lstStyle/>
          <a:p>
            <a:pPr marL="12700" marR="5080">
              <a:spcBef>
                <a:spcPts val="100"/>
              </a:spcBef>
            </a:pPr>
            <a:r>
              <a:rPr sz="2400" dirty="0">
                <a:latin typeface="Times New Roman"/>
                <a:cs typeface="Times New Roman"/>
              </a:rPr>
              <a:t>action</a:t>
            </a:r>
            <a:r>
              <a:rPr sz="2400" spc="-70" dirty="0">
                <a:latin typeface="Times New Roman"/>
                <a:cs typeface="Times New Roman"/>
              </a:rPr>
              <a:t> </a:t>
            </a:r>
            <a:r>
              <a:rPr sz="2400" dirty="0">
                <a:latin typeface="Times New Roman"/>
                <a:cs typeface="Times New Roman"/>
              </a:rPr>
              <a:t>=</a:t>
            </a:r>
            <a:r>
              <a:rPr sz="2400" spc="-35" dirty="0">
                <a:latin typeface="Times New Roman"/>
                <a:cs typeface="Times New Roman"/>
              </a:rPr>
              <a:t> </a:t>
            </a:r>
            <a:r>
              <a:rPr sz="2400" dirty="0">
                <a:latin typeface="Times New Roman"/>
                <a:cs typeface="Times New Roman"/>
              </a:rPr>
              <a:t>RuleAction(rule) </a:t>
            </a:r>
            <a:r>
              <a:rPr sz="2400" spc="-585" dirty="0">
                <a:latin typeface="Times New Roman"/>
                <a:cs typeface="Times New Roman"/>
              </a:rPr>
              <a:t> </a:t>
            </a:r>
            <a:r>
              <a:rPr sz="2400" dirty="0">
                <a:latin typeface="Times New Roman"/>
                <a:cs typeface="Times New Roman"/>
              </a:rPr>
              <a:t>Return</a:t>
            </a:r>
            <a:r>
              <a:rPr sz="2400" spc="-5" dirty="0">
                <a:latin typeface="Times New Roman"/>
                <a:cs typeface="Times New Roman"/>
              </a:rPr>
              <a:t> </a:t>
            </a:r>
            <a:r>
              <a:rPr sz="2400" dirty="0">
                <a:latin typeface="Times New Roman"/>
                <a:cs typeface="Times New Roman"/>
              </a:rPr>
              <a:t>action</a:t>
            </a:r>
          </a:p>
        </p:txBody>
      </p:sp>
      <p:sp>
        <p:nvSpPr>
          <p:cNvPr id="10" name="object 10"/>
          <p:cNvSpPr txBox="1"/>
          <p:nvPr/>
        </p:nvSpPr>
        <p:spPr>
          <a:xfrm>
            <a:off x="7525435" y="5691906"/>
            <a:ext cx="3766185" cy="228268"/>
          </a:xfrm>
          <a:prstGeom prst="rect">
            <a:avLst/>
          </a:prstGeom>
        </p:spPr>
        <p:txBody>
          <a:bodyPr vert="horz" wrap="square" lIns="0" tIns="12700" rIns="0" bIns="0" rtlCol="0">
            <a:spAutoFit/>
          </a:bodyPr>
          <a:lstStyle/>
          <a:p>
            <a:pPr marL="12700">
              <a:spcBef>
                <a:spcPts val="100"/>
              </a:spcBef>
            </a:pPr>
            <a:r>
              <a:rPr sz="1400" b="1" spc="-5" dirty="0">
                <a:latin typeface="Times New Roman"/>
                <a:cs typeface="Times New Roman"/>
              </a:rPr>
              <a:t>Figure:</a:t>
            </a:r>
            <a:r>
              <a:rPr sz="1400" b="1" spc="-25" dirty="0">
                <a:latin typeface="Times New Roman"/>
                <a:cs typeface="Times New Roman"/>
              </a:rPr>
              <a:t> </a:t>
            </a:r>
            <a:r>
              <a:rPr sz="1400" spc="-5" dirty="0">
                <a:latin typeface="Times New Roman"/>
                <a:cs typeface="Times New Roman"/>
              </a:rPr>
              <a:t>Schematic</a:t>
            </a:r>
            <a:r>
              <a:rPr sz="1400" spc="-15" dirty="0">
                <a:latin typeface="Times New Roman"/>
                <a:cs typeface="Times New Roman"/>
              </a:rPr>
              <a:t> </a:t>
            </a:r>
            <a:r>
              <a:rPr sz="1400" dirty="0">
                <a:latin typeface="Times New Roman"/>
                <a:cs typeface="Times New Roman"/>
              </a:rPr>
              <a:t>diagram</a:t>
            </a:r>
            <a:r>
              <a:rPr sz="1400" spc="-25" dirty="0">
                <a:latin typeface="Times New Roman"/>
                <a:cs typeface="Times New Roman"/>
              </a:rPr>
              <a:t> </a:t>
            </a:r>
            <a:r>
              <a:rPr sz="1400" dirty="0">
                <a:latin typeface="Times New Roman"/>
                <a:cs typeface="Times New Roman"/>
              </a:rPr>
              <a:t>of</a:t>
            </a:r>
            <a:r>
              <a:rPr sz="1400" spc="-15" dirty="0">
                <a:latin typeface="Times New Roman"/>
                <a:cs typeface="Times New Roman"/>
              </a:rPr>
              <a:t> </a:t>
            </a:r>
            <a:r>
              <a:rPr sz="1400" dirty="0">
                <a:latin typeface="Times New Roman"/>
                <a:cs typeface="Times New Roman"/>
              </a:rPr>
              <a:t>a </a:t>
            </a:r>
            <a:r>
              <a:rPr sz="1400" spc="-5" dirty="0">
                <a:latin typeface="Times New Roman"/>
                <a:cs typeface="Times New Roman"/>
              </a:rPr>
              <a:t>simple</a:t>
            </a:r>
            <a:r>
              <a:rPr sz="1400" dirty="0">
                <a:latin typeface="Times New Roman"/>
                <a:cs typeface="Times New Roman"/>
              </a:rPr>
              <a:t> reflex</a:t>
            </a:r>
            <a:r>
              <a:rPr sz="1400" spc="-20" dirty="0">
                <a:latin typeface="Times New Roman"/>
                <a:cs typeface="Times New Roman"/>
              </a:rPr>
              <a:t> </a:t>
            </a:r>
            <a:r>
              <a:rPr sz="1400" dirty="0">
                <a:latin typeface="Times New Roman"/>
                <a:cs typeface="Times New Roman"/>
              </a:rPr>
              <a:t>agent.</a:t>
            </a:r>
          </a:p>
        </p:txBody>
      </p:sp>
      <p:sp>
        <p:nvSpPr>
          <p:cNvPr id="13" name="object 6">
            <a:extLst>
              <a:ext uri="{FF2B5EF4-FFF2-40B4-BE49-F238E27FC236}">
                <a16:creationId xmlns:a16="http://schemas.microsoft.com/office/drawing/2014/main" id="{78B64971-72CD-4CA9-9D4E-B93D3ADAD21F}"/>
              </a:ext>
            </a:extLst>
          </p:cNvPr>
          <p:cNvSpPr txBox="1"/>
          <p:nvPr/>
        </p:nvSpPr>
        <p:spPr>
          <a:xfrm>
            <a:off x="570915" y="1079553"/>
            <a:ext cx="9307017" cy="2856551"/>
          </a:xfrm>
          <a:prstGeom prst="rect">
            <a:avLst/>
          </a:prstGeom>
        </p:spPr>
        <p:txBody>
          <a:bodyPr vert="horz" wrap="square" lIns="0" tIns="85725" rIns="0" bIns="0" rtlCol="0">
            <a:spAutoFit/>
          </a:bodyPr>
          <a:lstStyle/>
          <a:p>
            <a:pPr marL="355600" indent="-342900">
              <a:spcBef>
                <a:spcPts val="675"/>
              </a:spcBef>
              <a:buFont typeface="Wingdings"/>
              <a:buChar char=""/>
              <a:tabLst>
                <a:tab pos="355600" algn="l"/>
              </a:tabLst>
            </a:pPr>
            <a:r>
              <a:rPr sz="2000" b="1" spc="-5" dirty="0">
                <a:latin typeface="Times New Roman"/>
                <a:cs typeface="Times New Roman"/>
              </a:rPr>
              <a:t>Simple</a:t>
            </a:r>
            <a:r>
              <a:rPr sz="2000" b="1" spc="-25" dirty="0">
                <a:latin typeface="Times New Roman"/>
                <a:cs typeface="Times New Roman"/>
              </a:rPr>
              <a:t> </a:t>
            </a:r>
            <a:r>
              <a:rPr sz="2000" b="1" spc="-10" dirty="0">
                <a:latin typeface="Times New Roman"/>
                <a:cs typeface="Times New Roman"/>
              </a:rPr>
              <a:t>reflex</a:t>
            </a:r>
            <a:r>
              <a:rPr sz="2000" b="1" spc="-45" dirty="0">
                <a:latin typeface="Times New Roman"/>
                <a:cs typeface="Times New Roman"/>
              </a:rPr>
              <a:t> </a:t>
            </a:r>
            <a:r>
              <a:rPr sz="2000" b="1" dirty="0">
                <a:latin typeface="Times New Roman"/>
                <a:cs typeface="Times New Roman"/>
              </a:rPr>
              <a:t>agents</a:t>
            </a:r>
            <a:r>
              <a:rPr sz="2000" b="1" spc="5" dirty="0">
                <a:latin typeface="Times New Roman"/>
                <a:cs typeface="Times New Roman"/>
              </a:rPr>
              <a:t> </a:t>
            </a:r>
            <a:r>
              <a:rPr sz="2000" dirty="0">
                <a:latin typeface="Times New Roman"/>
                <a:cs typeface="Times New Roman"/>
              </a:rPr>
              <a:t>act</a:t>
            </a:r>
            <a:r>
              <a:rPr sz="2000" spc="-15" dirty="0">
                <a:latin typeface="Times New Roman"/>
                <a:cs typeface="Times New Roman"/>
              </a:rPr>
              <a:t> </a:t>
            </a:r>
            <a:r>
              <a:rPr sz="2000" dirty="0">
                <a:latin typeface="Times New Roman"/>
                <a:cs typeface="Times New Roman"/>
              </a:rPr>
              <a:t>only</a:t>
            </a:r>
            <a:r>
              <a:rPr sz="2000" spc="-25" dirty="0">
                <a:latin typeface="Times New Roman"/>
                <a:cs typeface="Times New Roman"/>
              </a:rPr>
              <a:t> </a:t>
            </a:r>
            <a:r>
              <a:rPr sz="2000" dirty="0">
                <a:latin typeface="Times New Roman"/>
                <a:cs typeface="Times New Roman"/>
              </a:rPr>
              <a:t>on;</a:t>
            </a:r>
          </a:p>
          <a:p>
            <a:pPr marL="355600" marR="5080" lvl="1" indent="-38100">
              <a:spcBef>
                <a:spcPts val="575"/>
              </a:spcBef>
              <a:buChar char="-"/>
              <a:tabLst>
                <a:tab pos="495934" algn="l"/>
              </a:tabLst>
            </a:pPr>
            <a:r>
              <a:rPr sz="2000" dirty="0">
                <a:latin typeface="Times New Roman"/>
                <a:cs typeface="Times New Roman"/>
              </a:rPr>
              <a:t>the</a:t>
            </a:r>
            <a:r>
              <a:rPr sz="2000" spc="-25" dirty="0">
                <a:latin typeface="Times New Roman"/>
                <a:cs typeface="Times New Roman"/>
              </a:rPr>
              <a:t> </a:t>
            </a:r>
            <a:r>
              <a:rPr sz="2000" dirty="0">
                <a:latin typeface="Times New Roman"/>
                <a:cs typeface="Times New Roman"/>
              </a:rPr>
              <a:t>basis</a:t>
            </a:r>
            <a:r>
              <a:rPr sz="2000" spc="-20" dirty="0">
                <a:latin typeface="Times New Roman"/>
                <a:cs typeface="Times New Roman"/>
              </a:rPr>
              <a:t> </a:t>
            </a:r>
            <a:r>
              <a:rPr sz="2000" dirty="0">
                <a:latin typeface="Times New Roman"/>
                <a:cs typeface="Times New Roman"/>
              </a:rPr>
              <a:t>of</a:t>
            </a:r>
            <a:r>
              <a:rPr sz="2000" spc="-5" dirty="0">
                <a:latin typeface="Times New Roman"/>
                <a:cs typeface="Times New Roman"/>
              </a:rPr>
              <a:t> </a:t>
            </a:r>
            <a:r>
              <a:rPr sz="2000" dirty="0">
                <a:latin typeface="Times New Roman"/>
                <a:cs typeface="Times New Roman"/>
              </a:rPr>
              <a:t>the</a:t>
            </a:r>
            <a:r>
              <a:rPr sz="2000" spc="-15" dirty="0">
                <a:latin typeface="Times New Roman"/>
                <a:cs typeface="Times New Roman"/>
              </a:rPr>
              <a:t> </a:t>
            </a:r>
            <a:r>
              <a:rPr sz="2000" dirty="0">
                <a:latin typeface="Times New Roman"/>
                <a:cs typeface="Times New Roman"/>
              </a:rPr>
              <a:t>current</a:t>
            </a:r>
            <a:r>
              <a:rPr sz="2000" spc="-40" dirty="0">
                <a:latin typeface="Times New Roman"/>
                <a:cs typeface="Times New Roman"/>
              </a:rPr>
              <a:t> </a:t>
            </a:r>
            <a:r>
              <a:rPr sz="2000" dirty="0">
                <a:latin typeface="Times New Roman"/>
                <a:cs typeface="Times New Roman"/>
              </a:rPr>
              <a:t>percept,</a:t>
            </a:r>
            <a:r>
              <a:rPr sz="2000" spc="-30" dirty="0">
                <a:latin typeface="Times New Roman"/>
                <a:cs typeface="Times New Roman"/>
              </a:rPr>
              <a:t> </a:t>
            </a:r>
            <a:r>
              <a:rPr sz="2000" u="heavy" dirty="0">
                <a:uFill>
                  <a:solidFill>
                    <a:srgbClr val="000000"/>
                  </a:solidFill>
                </a:uFill>
                <a:latin typeface="Times New Roman"/>
                <a:cs typeface="Times New Roman"/>
              </a:rPr>
              <a:t>ignoring</a:t>
            </a:r>
            <a:r>
              <a:rPr sz="2000" u="heavy" spc="-2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the</a:t>
            </a:r>
            <a:r>
              <a:rPr sz="2000" u="heavy" spc="-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rest</a:t>
            </a:r>
            <a:r>
              <a:rPr sz="2000" u="heavy" spc="-2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of the</a:t>
            </a:r>
            <a:r>
              <a:rPr sz="2000" u="heavy" spc="-15"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percept </a:t>
            </a:r>
            <a:r>
              <a:rPr sz="2000" spc="-585" dirty="0">
                <a:latin typeface="Times New Roman"/>
                <a:cs typeface="Times New Roman"/>
              </a:rPr>
              <a:t> </a:t>
            </a:r>
            <a:r>
              <a:rPr sz="2000" u="heavy" spc="-20" dirty="0">
                <a:uFill>
                  <a:solidFill>
                    <a:srgbClr val="000000"/>
                  </a:solidFill>
                </a:uFill>
                <a:latin typeface="Times New Roman"/>
                <a:cs typeface="Times New Roman"/>
              </a:rPr>
              <a:t>history</a:t>
            </a:r>
            <a:r>
              <a:rPr sz="2000" spc="-20" dirty="0">
                <a:latin typeface="Times New Roman"/>
                <a:cs typeface="Times New Roman"/>
              </a:rPr>
              <a:t>.</a:t>
            </a:r>
            <a:endParaRPr sz="2000" dirty="0">
              <a:latin typeface="Times New Roman"/>
              <a:cs typeface="Times New Roman"/>
            </a:endParaRPr>
          </a:p>
          <a:p>
            <a:pPr marL="355600" indent="-342900">
              <a:spcBef>
                <a:spcPts val="575"/>
              </a:spcBef>
              <a:buFont typeface="Wingdings"/>
              <a:buChar char=""/>
              <a:tabLst>
                <a:tab pos="355600" algn="l"/>
              </a:tabLst>
            </a:pPr>
            <a:r>
              <a:rPr sz="2000" dirty="0">
                <a:latin typeface="Times New Roman"/>
                <a:cs typeface="Times New Roman"/>
              </a:rPr>
              <a:t>The</a:t>
            </a:r>
            <a:r>
              <a:rPr sz="2000" spc="-15" dirty="0">
                <a:latin typeface="Times New Roman"/>
                <a:cs typeface="Times New Roman"/>
              </a:rPr>
              <a:t> </a:t>
            </a:r>
            <a:r>
              <a:rPr sz="2000" b="1" dirty="0">
                <a:latin typeface="Times New Roman"/>
                <a:cs typeface="Times New Roman"/>
              </a:rPr>
              <a:t>agent</a:t>
            </a:r>
            <a:r>
              <a:rPr sz="2000" b="1" spc="5" dirty="0">
                <a:latin typeface="Times New Roman"/>
                <a:cs typeface="Times New Roman"/>
              </a:rPr>
              <a:t> </a:t>
            </a:r>
            <a:r>
              <a:rPr sz="2000" spc="-5" dirty="0">
                <a:latin typeface="Times New Roman"/>
                <a:cs typeface="Times New Roman"/>
              </a:rPr>
              <a:t>function </a:t>
            </a:r>
            <a:r>
              <a:rPr sz="2000" dirty="0">
                <a:latin typeface="Times New Roman"/>
                <a:cs typeface="Times New Roman"/>
              </a:rPr>
              <a:t>is</a:t>
            </a:r>
            <a:r>
              <a:rPr sz="2000" spc="5" dirty="0">
                <a:latin typeface="Times New Roman"/>
                <a:cs typeface="Times New Roman"/>
              </a:rPr>
              <a:t> </a:t>
            </a:r>
            <a:r>
              <a:rPr sz="2000" spc="-5" dirty="0">
                <a:latin typeface="Times New Roman"/>
                <a:cs typeface="Times New Roman"/>
              </a:rPr>
              <a:t>based </a:t>
            </a:r>
            <a:r>
              <a:rPr sz="2000" dirty="0">
                <a:latin typeface="Times New Roman"/>
                <a:cs typeface="Times New Roman"/>
              </a:rPr>
              <a:t>on</a:t>
            </a:r>
            <a:r>
              <a:rPr sz="2000" spc="5" dirty="0">
                <a:latin typeface="Times New Roman"/>
                <a:cs typeface="Times New Roman"/>
              </a:rPr>
              <a:t> </a:t>
            </a:r>
            <a:r>
              <a:rPr sz="2000" dirty="0">
                <a:latin typeface="Times New Roman"/>
                <a:cs typeface="Times New Roman"/>
              </a:rPr>
              <a:t>the</a:t>
            </a:r>
            <a:r>
              <a:rPr sz="2000" spc="-10" dirty="0">
                <a:latin typeface="Times New Roman"/>
                <a:cs typeface="Times New Roman"/>
              </a:rPr>
              <a:t> </a:t>
            </a:r>
            <a:r>
              <a:rPr sz="2000" spc="-5" dirty="0">
                <a:latin typeface="Times New Roman"/>
                <a:cs typeface="Times New Roman"/>
              </a:rPr>
              <a:t>condition-action</a:t>
            </a:r>
            <a:r>
              <a:rPr sz="2000" spc="-35" dirty="0">
                <a:latin typeface="Times New Roman"/>
                <a:cs typeface="Times New Roman"/>
              </a:rPr>
              <a:t> </a:t>
            </a:r>
            <a:r>
              <a:rPr sz="2000" dirty="0">
                <a:latin typeface="Times New Roman"/>
                <a:cs typeface="Times New Roman"/>
              </a:rPr>
              <a:t>rule:</a:t>
            </a:r>
          </a:p>
          <a:p>
            <a:pPr marL="495300" lvl="1" indent="-178435">
              <a:spcBef>
                <a:spcPts val="580"/>
              </a:spcBef>
              <a:buChar char="-"/>
              <a:tabLst>
                <a:tab pos="495934" algn="l"/>
              </a:tabLst>
            </a:pPr>
            <a:r>
              <a:rPr sz="2000" dirty="0">
                <a:latin typeface="Times New Roman"/>
                <a:cs typeface="Times New Roman"/>
              </a:rPr>
              <a:t>if</a:t>
            </a:r>
            <a:r>
              <a:rPr sz="2000" spc="-20" dirty="0">
                <a:latin typeface="Times New Roman"/>
                <a:cs typeface="Times New Roman"/>
              </a:rPr>
              <a:t> </a:t>
            </a:r>
            <a:r>
              <a:rPr sz="2000" dirty="0">
                <a:latin typeface="Times New Roman"/>
                <a:cs typeface="Times New Roman"/>
              </a:rPr>
              <a:t>condition</a:t>
            </a:r>
            <a:r>
              <a:rPr sz="2000" spc="-50" dirty="0">
                <a:latin typeface="Times New Roman"/>
                <a:cs typeface="Times New Roman"/>
              </a:rPr>
              <a:t> </a:t>
            </a:r>
            <a:r>
              <a:rPr sz="2000" u="heavy" dirty="0">
                <a:uFill>
                  <a:solidFill>
                    <a:srgbClr val="000000"/>
                  </a:solidFill>
                </a:uFill>
                <a:latin typeface="Times New Roman"/>
                <a:cs typeface="Times New Roman"/>
              </a:rPr>
              <a:t>then</a:t>
            </a:r>
            <a:r>
              <a:rPr sz="2000" u="heavy" spc="-40" dirty="0">
                <a:uFill>
                  <a:solidFill>
                    <a:srgbClr val="000000"/>
                  </a:solidFill>
                </a:uFill>
                <a:latin typeface="Times New Roman"/>
                <a:cs typeface="Times New Roman"/>
              </a:rPr>
              <a:t> </a:t>
            </a:r>
            <a:r>
              <a:rPr sz="2000" u="heavy" dirty="0">
                <a:uFill>
                  <a:solidFill>
                    <a:srgbClr val="000000"/>
                  </a:solidFill>
                </a:uFill>
                <a:latin typeface="Times New Roman"/>
                <a:cs typeface="Times New Roman"/>
              </a:rPr>
              <a:t>action</a:t>
            </a:r>
            <a:r>
              <a:rPr sz="2000" dirty="0">
                <a:latin typeface="Times New Roman"/>
                <a:cs typeface="Times New Roman"/>
              </a:rPr>
              <a:t>.</a:t>
            </a:r>
          </a:p>
          <a:p>
            <a:pPr marL="355600" indent="-342900">
              <a:spcBef>
                <a:spcPts val="575"/>
              </a:spcBef>
              <a:buFont typeface="Wingdings"/>
              <a:buChar char=""/>
              <a:tabLst>
                <a:tab pos="355600" algn="l"/>
              </a:tabLst>
            </a:pPr>
            <a:r>
              <a:rPr sz="2000" dirty="0">
                <a:latin typeface="Times New Roman"/>
                <a:cs typeface="Times New Roman"/>
              </a:rPr>
              <a:t>This</a:t>
            </a:r>
            <a:r>
              <a:rPr sz="2000" spc="-25" dirty="0">
                <a:latin typeface="Times New Roman"/>
                <a:cs typeface="Times New Roman"/>
              </a:rPr>
              <a:t> </a:t>
            </a:r>
            <a:r>
              <a:rPr sz="2000" b="1" dirty="0">
                <a:latin typeface="Times New Roman"/>
                <a:cs typeface="Times New Roman"/>
              </a:rPr>
              <a:t>agent</a:t>
            </a:r>
            <a:r>
              <a:rPr sz="2000" b="1" spc="-10" dirty="0">
                <a:latin typeface="Times New Roman"/>
                <a:cs typeface="Times New Roman"/>
              </a:rPr>
              <a:t> </a:t>
            </a:r>
            <a:r>
              <a:rPr sz="2000" dirty="0">
                <a:latin typeface="Times New Roman"/>
                <a:cs typeface="Times New Roman"/>
              </a:rPr>
              <a:t>function</a:t>
            </a:r>
            <a:r>
              <a:rPr sz="2000" spc="-10" dirty="0">
                <a:latin typeface="Times New Roman"/>
                <a:cs typeface="Times New Roman"/>
              </a:rPr>
              <a:t> </a:t>
            </a:r>
            <a:r>
              <a:rPr sz="2000" dirty="0">
                <a:latin typeface="Times New Roman"/>
                <a:cs typeface="Times New Roman"/>
              </a:rPr>
              <a:t>only</a:t>
            </a:r>
            <a:r>
              <a:rPr sz="2000" spc="-30" dirty="0">
                <a:latin typeface="Times New Roman"/>
                <a:cs typeface="Times New Roman"/>
              </a:rPr>
              <a:t> </a:t>
            </a:r>
            <a:r>
              <a:rPr sz="2000" spc="-5" dirty="0">
                <a:latin typeface="Times New Roman"/>
                <a:cs typeface="Times New Roman"/>
              </a:rPr>
              <a:t>succeeds;</a:t>
            </a:r>
            <a:endParaRPr sz="2000" dirty="0">
              <a:latin typeface="Times New Roman"/>
              <a:cs typeface="Times New Roman"/>
            </a:endParaRPr>
          </a:p>
          <a:p>
            <a:pPr marL="495300" lvl="1" indent="-178435">
              <a:spcBef>
                <a:spcPts val="575"/>
              </a:spcBef>
              <a:buChar char="-"/>
              <a:tabLst>
                <a:tab pos="495934" algn="l"/>
              </a:tabLst>
            </a:pPr>
            <a:r>
              <a:rPr sz="2000" spc="-5" dirty="0">
                <a:latin typeface="Times New Roman"/>
                <a:cs typeface="Times New Roman"/>
              </a:rPr>
              <a:t>when </a:t>
            </a:r>
            <a:r>
              <a:rPr sz="2000" dirty="0">
                <a:latin typeface="Times New Roman"/>
                <a:cs typeface="Times New Roman"/>
              </a:rPr>
              <a:t>the</a:t>
            </a:r>
            <a:r>
              <a:rPr sz="2000" spc="-10" dirty="0">
                <a:latin typeface="Times New Roman"/>
                <a:cs typeface="Times New Roman"/>
              </a:rPr>
              <a:t> </a:t>
            </a:r>
            <a:r>
              <a:rPr sz="2000" spc="-5" dirty="0">
                <a:latin typeface="Times New Roman"/>
                <a:cs typeface="Times New Roman"/>
              </a:rPr>
              <a:t>environment</a:t>
            </a:r>
            <a:r>
              <a:rPr sz="2000" spc="-20" dirty="0">
                <a:latin typeface="Times New Roman"/>
                <a:cs typeface="Times New Roman"/>
              </a:rPr>
              <a:t> </a:t>
            </a:r>
            <a:r>
              <a:rPr sz="2000" dirty="0">
                <a:latin typeface="Times New Roman"/>
                <a:cs typeface="Times New Roman"/>
              </a:rPr>
              <a:t>is </a:t>
            </a:r>
            <a:r>
              <a:rPr sz="2000" spc="-5" dirty="0">
                <a:latin typeface="Times New Roman"/>
                <a:cs typeface="Times New Roman"/>
              </a:rPr>
              <a:t>fully </a:t>
            </a:r>
            <a:r>
              <a:rPr sz="2000" dirty="0">
                <a:latin typeface="Times New Roman"/>
                <a:cs typeface="Times New Roman"/>
              </a:rPr>
              <a:t>observable.</a:t>
            </a:r>
          </a:p>
          <a:p>
            <a:pPr marL="46990">
              <a:spcBef>
                <a:spcPts val="1775"/>
              </a:spcBef>
            </a:pPr>
            <a:r>
              <a:rPr sz="2000" spc="-5" dirty="0" err="1">
                <a:latin typeface="Times New Roman"/>
                <a:cs typeface="Times New Roman"/>
              </a:rPr>
              <a:t>SimpleReflexAgent</a:t>
            </a:r>
            <a:r>
              <a:rPr sz="2000" spc="-5" dirty="0">
                <a:latin typeface="Times New Roman"/>
                <a:cs typeface="Times New Roman"/>
              </a:rPr>
              <a:t>(percept)</a:t>
            </a:r>
            <a:endParaRPr sz="2000" dirty="0">
              <a:latin typeface="Times New Roman"/>
              <a:cs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2" descr="Artists &amp; Programmers | AI Art | Know Your Meme">
            <a:extLst>
              <a:ext uri="{FF2B5EF4-FFF2-40B4-BE49-F238E27FC236}">
                <a16:creationId xmlns:a16="http://schemas.microsoft.com/office/drawing/2014/main" id="{F040EE6B-DA0C-4CEC-9156-C3479FE051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724" y="1440580"/>
            <a:ext cx="3618084" cy="2844102"/>
          </a:xfrm>
          <a:prstGeom prst="rect">
            <a:avLst/>
          </a:prstGeom>
          <a:noFill/>
          <a:extLst>
            <a:ext uri="{909E8E84-426E-40DD-AFC4-6F175D3DCCD1}">
              <a14:hiddenFill xmlns:a14="http://schemas.microsoft.com/office/drawing/2010/main">
                <a:solidFill>
                  <a:srgbClr val="FFFFFF"/>
                </a:solidFill>
              </a14:hiddenFill>
            </a:ext>
          </a:extLst>
        </p:spPr>
      </p:pic>
      <p:sp>
        <p:nvSpPr>
          <p:cNvPr id="16" name="Title 1">
            <a:extLst>
              <a:ext uri="{FF2B5EF4-FFF2-40B4-BE49-F238E27FC236}">
                <a16:creationId xmlns:a16="http://schemas.microsoft.com/office/drawing/2014/main" id="{07300ABE-7C6A-4D20-9262-078C58351ED3}"/>
              </a:ext>
            </a:extLst>
          </p:cNvPr>
          <p:cNvSpPr txBox="1">
            <a:spLocks/>
          </p:cNvSpPr>
          <p:nvPr/>
        </p:nvSpPr>
        <p:spPr>
          <a:xfrm>
            <a:off x="312553" y="242612"/>
            <a:ext cx="8520120" cy="57240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097A7"/>
                </a:solidFill>
                <a:effectLst/>
                <a:uLnTx/>
                <a:uFillTx/>
                <a:latin typeface="Arial"/>
              </a:rPr>
              <a:t>Some memes</a:t>
            </a:r>
          </a:p>
        </p:txBody>
      </p:sp>
      <p:pic>
        <p:nvPicPr>
          <p:cNvPr id="17" name="Picture 16">
            <a:extLst>
              <a:ext uri="{FF2B5EF4-FFF2-40B4-BE49-F238E27FC236}">
                <a16:creationId xmlns:a16="http://schemas.microsoft.com/office/drawing/2014/main" id="{7D9A90C4-595F-4D6F-8E4F-5AD9AF1841D3}"/>
              </a:ext>
            </a:extLst>
          </p:cNvPr>
          <p:cNvPicPr>
            <a:picLocks noChangeAspect="1"/>
          </p:cNvPicPr>
          <p:nvPr/>
        </p:nvPicPr>
        <p:blipFill>
          <a:blip r:embed="rId3"/>
          <a:stretch>
            <a:fillRect/>
          </a:stretch>
        </p:blipFill>
        <p:spPr>
          <a:xfrm>
            <a:off x="5069545" y="1527276"/>
            <a:ext cx="5664099" cy="3622681"/>
          </a:xfrm>
          <a:prstGeom prst="rect">
            <a:avLst/>
          </a:prstGeom>
        </p:spPr>
      </p:pic>
      <p:cxnSp>
        <p:nvCxnSpPr>
          <p:cNvPr id="18" name="Straight Connector 17">
            <a:extLst>
              <a:ext uri="{FF2B5EF4-FFF2-40B4-BE49-F238E27FC236}">
                <a16:creationId xmlns:a16="http://schemas.microsoft.com/office/drawing/2014/main" id="{52A3F1AA-4CBF-4F30-BC5D-04212DAE875E}"/>
              </a:ext>
            </a:extLst>
          </p:cNvPr>
          <p:cNvCxnSpPr/>
          <p:nvPr/>
        </p:nvCxnSpPr>
        <p:spPr>
          <a:xfrm>
            <a:off x="4748917" y="1620996"/>
            <a:ext cx="0" cy="4104861"/>
          </a:xfrm>
          <a:prstGeom prst="line">
            <a:avLst/>
          </a:prstGeom>
          <a:noFill/>
          <a:ln w="9525" cap="flat" cmpd="sng" algn="ctr">
            <a:solidFill>
              <a:srgbClr val="0097A7">
                <a:lumMod val="75000"/>
              </a:srgbClr>
            </a:solidFill>
            <a:prstDash val="dash"/>
            <a:round/>
            <a:headEnd type="none" w="med" len="med"/>
            <a:tailEnd type="none" w="med" len="med"/>
          </a:ln>
          <a:effectLst/>
        </p:spPr>
      </p:cxnSp>
    </p:spTree>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9100" y="298162"/>
            <a:ext cx="7835265" cy="579646"/>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3600" dirty="0"/>
              <a:t>3.</a:t>
            </a:r>
            <a:r>
              <a:rPr sz="3600" spc="-180" dirty="0"/>
              <a:t> </a:t>
            </a:r>
            <a:r>
              <a:rPr sz="3600" spc="-5" dirty="0"/>
              <a:t>Agent</a:t>
            </a:r>
            <a:r>
              <a:rPr sz="3600" spc="-75" dirty="0"/>
              <a:t> </a:t>
            </a:r>
            <a:r>
              <a:rPr sz="3600" spc="-45" dirty="0"/>
              <a:t>Types</a:t>
            </a:r>
            <a:r>
              <a:rPr sz="3600" dirty="0"/>
              <a:t> </a:t>
            </a:r>
            <a:r>
              <a:rPr sz="3600" spc="-5" dirty="0"/>
              <a:t>(1.</a:t>
            </a:r>
            <a:r>
              <a:rPr sz="3600" spc="-10" dirty="0"/>
              <a:t> </a:t>
            </a:r>
            <a:r>
              <a:rPr sz="3600" spc="-5" dirty="0"/>
              <a:t>Simple </a:t>
            </a:r>
            <a:r>
              <a:rPr sz="3600" dirty="0"/>
              <a:t>Reflex</a:t>
            </a:r>
            <a:r>
              <a:rPr sz="3600" spc="-185" dirty="0"/>
              <a:t> </a:t>
            </a:r>
            <a:r>
              <a:rPr sz="3600" spc="-5" dirty="0"/>
              <a:t>Agent)</a:t>
            </a:r>
          </a:p>
        </p:txBody>
      </p:sp>
      <p:sp>
        <p:nvSpPr>
          <p:cNvPr id="3" name="object 3"/>
          <p:cNvSpPr txBox="1"/>
          <p:nvPr/>
        </p:nvSpPr>
        <p:spPr>
          <a:xfrm>
            <a:off x="9142893" y="75946"/>
            <a:ext cx="1492250" cy="513715"/>
          </a:xfrm>
          <a:prstGeom prst="rect">
            <a:avLst/>
          </a:prstGeom>
        </p:spPr>
        <p:txBody>
          <a:bodyPr vert="horz" wrap="square" lIns="0" tIns="12700" rIns="0" bIns="0" rtlCol="0">
            <a:spAutoFit/>
          </a:bodyPr>
          <a:lstStyle/>
          <a:p>
            <a:pPr marL="12700">
              <a:spcBef>
                <a:spcPts val="100"/>
              </a:spcBef>
            </a:pPr>
            <a:r>
              <a:rPr sz="3200" dirty="0">
                <a:latin typeface="Times New Roman"/>
                <a:cs typeface="Times New Roman"/>
              </a:rPr>
              <a:t>(Cont</a:t>
            </a:r>
            <a:r>
              <a:rPr sz="3200" spc="-20" dirty="0">
                <a:latin typeface="Times New Roman"/>
                <a:cs typeface="Times New Roman"/>
              </a:rPr>
              <a:t>…</a:t>
            </a:r>
            <a:r>
              <a:rPr sz="3200" dirty="0">
                <a:latin typeface="Times New Roman"/>
                <a:cs typeface="Times New Roman"/>
              </a:rPr>
              <a:t>)</a:t>
            </a:r>
            <a:endParaRPr sz="3200">
              <a:latin typeface="Times New Roman"/>
              <a:cs typeface="Times New Roman"/>
            </a:endParaRPr>
          </a:p>
        </p:txBody>
      </p:sp>
      <p:pic>
        <p:nvPicPr>
          <p:cNvPr id="19" name="object 19"/>
          <p:cNvPicPr/>
          <p:nvPr/>
        </p:nvPicPr>
        <p:blipFill>
          <a:blip r:embed="rId2" cstate="print"/>
          <a:stretch>
            <a:fillRect/>
          </a:stretch>
        </p:blipFill>
        <p:spPr>
          <a:xfrm>
            <a:off x="7402369" y="2719117"/>
            <a:ext cx="2819098" cy="1414895"/>
          </a:xfrm>
          <a:prstGeom prst="rect">
            <a:avLst/>
          </a:prstGeom>
        </p:spPr>
      </p:pic>
      <p:sp>
        <p:nvSpPr>
          <p:cNvPr id="21" name="object 18">
            <a:extLst>
              <a:ext uri="{FF2B5EF4-FFF2-40B4-BE49-F238E27FC236}">
                <a16:creationId xmlns:a16="http://schemas.microsoft.com/office/drawing/2014/main" id="{949DA924-E7CF-4F48-989F-9C22F527DF38}"/>
              </a:ext>
            </a:extLst>
          </p:cNvPr>
          <p:cNvSpPr txBox="1"/>
          <p:nvPr/>
        </p:nvSpPr>
        <p:spPr>
          <a:xfrm>
            <a:off x="419100" y="784451"/>
            <a:ext cx="6888937" cy="5808000"/>
          </a:xfrm>
          <a:prstGeom prst="rect">
            <a:avLst/>
          </a:prstGeom>
        </p:spPr>
        <p:txBody>
          <a:bodyPr vert="horz" wrap="square" lIns="0" tIns="87630" rIns="0" bIns="0" rtlCol="0">
            <a:spAutoFit/>
          </a:bodyPr>
          <a:lstStyle/>
          <a:p>
            <a:pPr marL="355600" indent="-342900">
              <a:spcBef>
                <a:spcPts val="690"/>
              </a:spcBef>
              <a:buChar char="•"/>
              <a:tabLst>
                <a:tab pos="354965" algn="l"/>
                <a:tab pos="355600" algn="l"/>
              </a:tabLst>
            </a:pPr>
            <a:endParaRPr lang="en-IN" sz="2400" spc="-5" dirty="0">
              <a:latin typeface="Times New Roman"/>
              <a:cs typeface="Times New Roman"/>
            </a:endParaRPr>
          </a:p>
          <a:p>
            <a:pPr marL="355600" indent="-342900">
              <a:spcBef>
                <a:spcPts val="690"/>
              </a:spcBef>
              <a:buChar char="•"/>
              <a:tabLst>
                <a:tab pos="354965" algn="l"/>
                <a:tab pos="355600" algn="l"/>
              </a:tabLst>
            </a:pPr>
            <a:r>
              <a:rPr sz="2400" spc="-5" dirty="0">
                <a:latin typeface="Times New Roman"/>
                <a:cs typeface="Times New Roman"/>
              </a:rPr>
              <a:t>Performance?</a:t>
            </a:r>
            <a:endParaRPr sz="2400" dirty="0">
              <a:latin typeface="Times New Roman"/>
              <a:cs typeface="Times New Roman"/>
            </a:endParaRPr>
          </a:p>
          <a:p>
            <a:pPr marL="756285" lvl="1" indent="-287020">
              <a:spcBef>
                <a:spcPts val="495"/>
              </a:spcBef>
              <a:buChar char="–"/>
              <a:tabLst>
                <a:tab pos="756285" algn="l"/>
                <a:tab pos="756920" algn="l"/>
              </a:tabLst>
            </a:pPr>
            <a:r>
              <a:rPr sz="2000" dirty="0">
                <a:latin typeface="Times New Roman"/>
                <a:cs typeface="Times New Roman"/>
              </a:rPr>
              <a:t>1</a:t>
            </a:r>
            <a:r>
              <a:rPr sz="2000" spc="-5" dirty="0">
                <a:latin typeface="Times New Roman"/>
                <a:cs typeface="Times New Roman"/>
              </a:rPr>
              <a:t> </a:t>
            </a:r>
            <a:r>
              <a:rPr sz="2000" dirty="0">
                <a:latin typeface="Times New Roman"/>
                <a:cs typeface="Times New Roman"/>
              </a:rPr>
              <a:t>point</a:t>
            </a:r>
            <a:r>
              <a:rPr sz="2000" spc="-45" dirty="0">
                <a:latin typeface="Times New Roman"/>
                <a:cs typeface="Times New Roman"/>
              </a:rPr>
              <a:t> </a:t>
            </a:r>
            <a:r>
              <a:rPr sz="2000" dirty="0">
                <a:latin typeface="Times New Roman"/>
                <a:cs typeface="Times New Roman"/>
              </a:rPr>
              <a:t>for</a:t>
            </a:r>
            <a:r>
              <a:rPr sz="2000" spc="-25" dirty="0">
                <a:latin typeface="Times New Roman"/>
                <a:cs typeface="Times New Roman"/>
              </a:rPr>
              <a:t> </a:t>
            </a:r>
            <a:r>
              <a:rPr sz="2000" dirty="0">
                <a:latin typeface="Times New Roman"/>
                <a:cs typeface="Times New Roman"/>
              </a:rPr>
              <a:t>each</a:t>
            </a:r>
            <a:r>
              <a:rPr sz="2000" spc="-15" dirty="0">
                <a:latin typeface="Times New Roman"/>
                <a:cs typeface="Times New Roman"/>
              </a:rPr>
              <a:t> </a:t>
            </a:r>
            <a:r>
              <a:rPr sz="2000" dirty="0">
                <a:latin typeface="Times New Roman"/>
                <a:cs typeface="Times New Roman"/>
              </a:rPr>
              <a:t>square</a:t>
            </a:r>
            <a:r>
              <a:rPr sz="2000" spc="-35" dirty="0">
                <a:latin typeface="Times New Roman"/>
                <a:cs typeface="Times New Roman"/>
              </a:rPr>
              <a:t> </a:t>
            </a:r>
            <a:r>
              <a:rPr sz="2000" dirty="0">
                <a:latin typeface="Times New Roman"/>
                <a:cs typeface="Times New Roman"/>
              </a:rPr>
              <a:t>cleaned</a:t>
            </a:r>
            <a:r>
              <a:rPr sz="2000" spc="-20" dirty="0">
                <a:latin typeface="Times New Roman"/>
                <a:cs typeface="Times New Roman"/>
              </a:rPr>
              <a:t> </a:t>
            </a:r>
            <a:r>
              <a:rPr sz="2000" dirty="0">
                <a:latin typeface="Times New Roman"/>
                <a:cs typeface="Times New Roman"/>
              </a:rPr>
              <a:t>in</a:t>
            </a:r>
            <a:r>
              <a:rPr sz="2000" spc="-15" dirty="0">
                <a:latin typeface="Times New Roman"/>
                <a:cs typeface="Times New Roman"/>
              </a:rPr>
              <a:t> </a:t>
            </a:r>
            <a:r>
              <a:rPr sz="2000" spc="-10" dirty="0">
                <a:latin typeface="Times New Roman"/>
                <a:cs typeface="Times New Roman"/>
              </a:rPr>
              <a:t>time</a:t>
            </a:r>
            <a:r>
              <a:rPr sz="2000" spc="-40" dirty="0">
                <a:latin typeface="Times New Roman"/>
                <a:cs typeface="Times New Roman"/>
              </a:rPr>
              <a:t> </a:t>
            </a:r>
            <a:r>
              <a:rPr sz="2000" dirty="0">
                <a:latin typeface="Times New Roman"/>
                <a:cs typeface="Times New Roman"/>
              </a:rPr>
              <a:t>T?</a:t>
            </a:r>
          </a:p>
          <a:p>
            <a:pPr marL="756285" marR="5080" lvl="1" indent="-287020">
              <a:spcBef>
                <a:spcPts val="480"/>
              </a:spcBef>
              <a:buChar char="–"/>
              <a:tabLst>
                <a:tab pos="756285" algn="l"/>
                <a:tab pos="756920" algn="l"/>
              </a:tabLst>
            </a:pPr>
            <a:r>
              <a:rPr sz="2000" dirty="0">
                <a:latin typeface="Times New Roman"/>
                <a:cs typeface="Times New Roman"/>
              </a:rPr>
              <a:t>#clean</a:t>
            </a:r>
            <a:r>
              <a:rPr sz="2000" spc="-25" dirty="0">
                <a:latin typeface="Times New Roman"/>
                <a:cs typeface="Times New Roman"/>
              </a:rPr>
              <a:t> </a:t>
            </a:r>
            <a:r>
              <a:rPr sz="2000" dirty="0">
                <a:latin typeface="Times New Roman"/>
                <a:cs typeface="Times New Roman"/>
              </a:rPr>
              <a:t>squares</a:t>
            </a:r>
            <a:r>
              <a:rPr sz="2000" spc="-40" dirty="0">
                <a:latin typeface="Times New Roman"/>
                <a:cs typeface="Times New Roman"/>
              </a:rPr>
              <a:t> </a:t>
            </a:r>
            <a:r>
              <a:rPr sz="2000" dirty="0">
                <a:latin typeface="Times New Roman"/>
                <a:cs typeface="Times New Roman"/>
              </a:rPr>
              <a:t>per</a:t>
            </a:r>
            <a:r>
              <a:rPr sz="2000" spc="-20" dirty="0">
                <a:latin typeface="Times New Roman"/>
                <a:cs typeface="Times New Roman"/>
              </a:rPr>
              <a:t> </a:t>
            </a:r>
            <a:r>
              <a:rPr sz="2000" spc="-10" dirty="0">
                <a:latin typeface="Times New Roman"/>
                <a:cs typeface="Times New Roman"/>
              </a:rPr>
              <a:t>time</a:t>
            </a:r>
            <a:r>
              <a:rPr sz="2000" dirty="0">
                <a:latin typeface="Times New Roman"/>
                <a:cs typeface="Times New Roman"/>
              </a:rPr>
              <a:t> </a:t>
            </a:r>
            <a:r>
              <a:rPr sz="2000" spc="-5" dirty="0">
                <a:latin typeface="Times New Roman"/>
                <a:cs typeface="Times New Roman"/>
              </a:rPr>
              <a:t>step</a:t>
            </a:r>
            <a:r>
              <a:rPr sz="2000" dirty="0">
                <a:latin typeface="Times New Roman"/>
                <a:cs typeface="Times New Roman"/>
              </a:rPr>
              <a:t> -</a:t>
            </a:r>
            <a:r>
              <a:rPr sz="2000" spc="-10" dirty="0">
                <a:latin typeface="Times New Roman"/>
                <a:cs typeface="Times New Roman"/>
              </a:rPr>
              <a:t> </a:t>
            </a:r>
            <a:r>
              <a:rPr sz="2000" dirty="0">
                <a:latin typeface="Times New Roman"/>
                <a:cs typeface="Times New Roman"/>
              </a:rPr>
              <a:t>#moves</a:t>
            </a:r>
            <a:r>
              <a:rPr sz="2000" spc="-25" dirty="0">
                <a:latin typeface="Times New Roman"/>
                <a:cs typeface="Times New Roman"/>
              </a:rPr>
              <a:t> </a:t>
            </a:r>
            <a:r>
              <a:rPr sz="2000" dirty="0">
                <a:latin typeface="Times New Roman"/>
                <a:cs typeface="Times New Roman"/>
              </a:rPr>
              <a:t>per</a:t>
            </a:r>
            <a:r>
              <a:rPr sz="2000" spc="-20" dirty="0">
                <a:latin typeface="Times New Roman"/>
                <a:cs typeface="Times New Roman"/>
              </a:rPr>
              <a:t> </a:t>
            </a:r>
            <a:r>
              <a:rPr sz="2000" spc="-10" dirty="0">
                <a:latin typeface="Times New Roman"/>
                <a:cs typeface="Times New Roman"/>
              </a:rPr>
              <a:t>time </a:t>
            </a:r>
            <a:r>
              <a:rPr sz="2000" spc="-484" dirty="0">
                <a:latin typeface="Times New Roman"/>
                <a:cs typeface="Times New Roman"/>
              </a:rPr>
              <a:t> </a:t>
            </a:r>
            <a:r>
              <a:rPr sz="2000" spc="-5" dirty="0">
                <a:latin typeface="Times New Roman"/>
                <a:cs typeface="Times New Roman"/>
              </a:rPr>
              <a:t>step?</a:t>
            </a:r>
            <a:endParaRPr sz="2000" dirty="0">
              <a:latin typeface="Times New Roman"/>
              <a:cs typeface="Times New Roman"/>
            </a:endParaRPr>
          </a:p>
          <a:p>
            <a:pPr lvl="1">
              <a:spcBef>
                <a:spcPts val="45"/>
              </a:spcBef>
              <a:buFont typeface="Times New Roman"/>
              <a:buChar char="–"/>
            </a:pPr>
            <a:endParaRPr sz="1700" dirty="0">
              <a:latin typeface="Times New Roman"/>
              <a:cs typeface="Times New Roman"/>
            </a:endParaRPr>
          </a:p>
          <a:p>
            <a:pPr marL="355600" marR="630555" indent="-342900">
              <a:buChar char="•"/>
              <a:tabLst>
                <a:tab pos="354965" algn="l"/>
                <a:tab pos="355600" algn="l"/>
                <a:tab pos="2181225" algn="l"/>
              </a:tabLst>
            </a:pPr>
            <a:r>
              <a:rPr sz="2400" spc="-5" dirty="0">
                <a:latin typeface="Times New Roman"/>
                <a:cs typeface="Times New Roman"/>
              </a:rPr>
              <a:t>Environment:	vacuum,</a:t>
            </a:r>
            <a:r>
              <a:rPr sz="2400" spc="-25" dirty="0">
                <a:latin typeface="Times New Roman"/>
                <a:cs typeface="Times New Roman"/>
              </a:rPr>
              <a:t> </a:t>
            </a:r>
            <a:r>
              <a:rPr sz="2400" dirty="0">
                <a:latin typeface="Times New Roman"/>
                <a:cs typeface="Times New Roman"/>
              </a:rPr>
              <a:t>dirt,</a:t>
            </a:r>
            <a:r>
              <a:rPr sz="2400" spc="-40" dirty="0">
                <a:latin typeface="Times New Roman"/>
                <a:cs typeface="Times New Roman"/>
              </a:rPr>
              <a:t> </a:t>
            </a:r>
            <a:r>
              <a:rPr sz="2400" spc="-5" dirty="0">
                <a:latin typeface="Times New Roman"/>
                <a:cs typeface="Times New Roman"/>
              </a:rPr>
              <a:t>multiple </a:t>
            </a:r>
            <a:r>
              <a:rPr sz="2400" spc="-585" dirty="0">
                <a:latin typeface="Times New Roman"/>
                <a:cs typeface="Times New Roman"/>
              </a:rPr>
              <a:t> </a:t>
            </a:r>
            <a:r>
              <a:rPr sz="2400" dirty="0">
                <a:latin typeface="Times New Roman"/>
                <a:cs typeface="Times New Roman"/>
              </a:rPr>
              <a:t>areas</a:t>
            </a:r>
            <a:r>
              <a:rPr sz="2400" spc="-30" dirty="0">
                <a:latin typeface="Times New Roman"/>
                <a:cs typeface="Times New Roman"/>
              </a:rPr>
              <a:t> </a:t>
            </a:r>
            <a:r>
              <a:rPr sz="2400" dirty="0">
                <a:latin typeface="Times New Roman"/>
                <a:cs typeface="Times New Roman"/>
              </a:rPr>
              <a:t>defined</a:t>
            </a:r>
            <a:r>
              <a:rPr sz="2400" spc="-15" dirty="0">
                <a:latin typeface="Times New Roman"/>
                <a:cs typeface="Times New Roman"/>
              </a:rPr>
              <a:t> </a:t>
            </a:r>
            <a:r>
              <a:rPr sz="2400" dirty="0">
                <a:latin typeface="Times New Roman"/>
                <a:cs typeface="Times New Roman"/>
              </a:rPr>
              <a:t>by</a:t>
            </a:r>
            <a:r>
              <a:rPr sz="2400" spc="-5" dirty="0">
                <a:latin typeface="Times New Roman"/>
                <a:cs typeface="Times New Roman"/>
              </a:rPr>
              <a:t> square</a:t>
            </a:r>
            <a:r>
              <a:rPr sz="2400" spc="-20" dirty="0">
                <a:latin typeface="Times New Roman"/>
                <a:cs typeface="Times New Roman"/>
              </a:rPr>
              <a:t> </a:t>
            </a:r>
            <a:r>
              <a:rPr sz="2400" dirty="0">
                <a:latin typeface="Times New Roman"/>
                <a:cs typeface="Times New Roman"/>
              </a:rPr>
              <a:t>regions.</a:t>
            </a:r>
          </a:p>
          <a:p>
            <a:pPr marL="355600" indent="-342900">
              <a:spcBef>
                <a:spcPts val="2020"/>
              </a:spcBef>
              <a:buChar char="•"/>
              <a:tabLst>
                <a:tab pos="354965" algn="l"/>
                <a:tab pos="355600" algn="l"/>
              </a:tabLst>
            </a:pPr>
            <a:r>
              <a:rPr sz="2400" spc="-5" dirty="0">
                <a:latin typeface="Times New Roman"/>
                <a:cs typeface="Times New Roman"/>
              </a:rPr>
              <a:t>Actions:</a:t>
            </a:r>
            <a:r>
              <a:rPr sz="2400" spc="-35" dirty="0">
                <a:latin typeface="Times New Roman"/>
                <a:cs typeface="Times New Roman"/>
              </a:rPr>
              <a:t> </a:t>
            </a:r>
            <a:r>
              <a:rPr sz="2400" dirty="0">
                <a:latin typeface="Times New Roman"/>
                <a:cs typeface="Times New Roman"/>
              </a:rPr>
              <a:t>left,</a:t>
            </a:r>
            <a:r>
              <a:rPr sz="2400" spc="-25" dirty="0">
                <a:latin typeface="Times New Roman"/>
                <a:cs typeface="Times New Roman"/>
              </a:rPr>
              <a:t> </a:t>
            </a:r>
            <a:r>
              <a:rPr sz="2400" dirty="0">
                <a:latin typeface="Times New Roman"/>
                <a:cs typeface="Times New Roman"/>
              </a:rPr>
              <a:t>right,</a:t>
            </a:r>
            <a:r>
              <a:rPr sz="2400" spc="-35" dirty="0">
                <a:latin typeface="Times New Roman"/>
                <a:cs typeface="Times New Roman"/>
              </a:rPr>
              <a:t> </a:t>
            </a:r>
            <a:r>
              <a:rPr sz="2400" spc="-5" dirty="0">
                <a:latin typeface="Times New Roman"/>
                <a:cs typeface="Times New Roman"/>
              </a:rPr>
              <a:t>suck,</a:t>
            </a:r>
            <a:r>
              <a:rPr sz="2400" spc="-25" dirty="0">
                <a:latin typeface="Times New Roman"/>
                <a:cs typeface="Times New Roman"/>
              </a:rPr>
              <a:t> </a:t>
            </a:r>
            <a:r>
              <a:rPr sz="2400" dirty="0">
                <a:latin typeface="Times New Roman"/>
                <a:cs typeface="Times New Roman"/>
              </a:rPr>
              <a:t>idle.</a:t>
            </a:r>
          </a:p>
          <a:p>
            <a:pPr marL="355600" indent="-342900">
              <a:spcBef>
                <a:spcPts val="2014"/>
              </a:spcBef>
              <a:buChar char="•"/>
              <a:tabLst>
                <a:tab pos="354965" algn="l"/>
                <a:tab pos="355600" algn="l"/>
                <a:tab pos="1541145" algn="l"/>
              </a:tabLst>
            </a:pPr>
            <a:r>
              <a:rPr sz="2400" spc="-5" dirty="0">
                <a:latin typeface="Times New Roman"/>
                <a:cs typeface="Times New Roman"/>
              </a:rPr>
              <a:t>Sensors:	</a:t>
            </a:r>
            <a:r>
              <a:rPr sz="2400" dirty="0">
                <a:latin typeface="Times New Roman"/>
                <a:cs typeface="Times New Roman"/>
              </a:rPr>
              <a:t>location</a:t>
            </a:r>
            <a:r>
              <a:rPr sz="2400" spc="-65" dirty="0">
                <a:latin typeface="Times New Roman"/>
                <a:cs typeface="Times New Roman"/>
              </a:rPr>
              <a:t> </a:t>
            </a:r>
            <a:r>
              <a:rPr sz="2400" dirty="0">
                <a:latin typeface="Times New Roman"/>
                <a:cs typeface="Times New Roman"/>
              </a:rPr>
              <a:t>and</a:t>
            </a:r>
            <a:r>
              <a:rPr sz="2400" spc="-40" dirty="0">
                <a:latin typeface="Times New Roman"/>
                <a:cs typeface="Times New Roman"/>
              </a:rPr>
              <a:t> </a:t>
            </a:r>
            <a:r>
              <a:rPr sz="2400" dirty="0">
                <a:latin typeface="Times New Roman"/>
                <a:cs typeface="Times New Roman"/>
              </a:rPr>
              <a:t>contents.</a:t>
            </a:r>
          </a:p>
          <a:p>
            <a:pPr marL="756285" lvl="1" indent="-287020">
              <a:spcBef>
                <a:spcPts val="495"/>
              </a:spcBef>
              <a:buChar char="–"/>
              <a:tabLst>
                <a:tab pos="756285" algn="l"/>
                <a:tab pos="756920" algn="l"/>
              </a:tabLst>
            </a:pPr>
            <a:r>
              <a:rPr sz="2000" spc="-5" dirty="0">
                <a:latin typeface="Times New Roman"/>
                <a:cs typeface="Times New Roman"/>
              </a:rPr>
              <a:t>RuleMatch[A,</a:t>
            </a:r>
            <a:r>
              <a:rPr sz="2000" spc="-25" dirty="0">
                <a:latin typeface="Times New Roman"/>
                <a:cs typeface="Times New Roman"/>
              </a:rPr>
              <a:t> </a:t>
            </a:r>
            <a:r>
              <a:rPr sz="2000" dirty="0">
                <a:latin typeface="Times New Roman"/>
                <a:cs typeface="Times New Roman"/>
              </a:rPr>
              <a:t>dirty]</a:t>
            </a:r>
            <a:r>
              <a:rPr sz="2000" spc="-25" dirty="0">
                <a:latin typeface="Times New Roman"/>
                <a:cs typeface="Times New Roman"/>
              </a:rPr>
              <a:t> </a:t>
            </a:r>
            <a:r>
              <a:rPr sz="2000" dirty="0">
                <a:latin typeface="Times New Roman"/>
                <a:cs typeface="Times New Roman"/>
              </a:rPr>
              <a:t>then</a:t>
            </a:r>
            <a:r>
              <a:rPr sz="2000" spc="10" dirty="0">
                <a:latin typeface="Times New Roman"/>
                <a:cs typeface="Times New Roman"/>
              </a:rPr>
              <a:t> </a:t>
            </a:r>
            <a:r>
              <a:rPr sz="2000" spc="-5" dirty="0">
                <a:latin typeface="Times New Roman"/>
                <a:cs typeface="Times New Roman"/>
              </a:rPr>
              <a:t>RuleAction[suck]</a:t>
            </a:r>
            <a:endParaRPr sz="2000" dirty="0">
              <a:latin typeface="Times New Roman"/>
              <a:cs typeface="Times New Roman"/>
            </a:endParaRPr>
          </a:p>
          <a:p>
            <a:pPr>
              <a:spcBef>
                <a:spcPts val="45"/>
              </a:spcBef>
            </a:pPr>
            <a:endParaRPr sz="1700" dirty="0">
              <a:latin typeface="Times New Roman"/>
              <a:cs typeface="Times New Roman"/>
            </a:endParaRPr>
          </a:p>
          <a:p>
            <a:pPr marL="12700"/>
            <a:r>
              <a:rPr sz="2400" i="1" u="heavy" dirty="0">
                <a:uFill>
                  <a:solidFill>
                    <a:srgbClr val="000000"/>
                  </a:solidFill>
                </a:uFill>
                <a:latin typeface="Times New Roman"/>
                <a:cs typeface="Times New Roman"/>
              </a:rPr>
              <a:t>Class</a:t>
            </a:r>
            <a:r>
              <a:rPr sz="2400" i="1" u="heavy" spc="-20" dirty="0">
                <a:uFill>
                  <a:solidFill>
                    <a:srgbClr val="000000"/>
                  </a:solidFill>
                </a:uFill>
                <a:latin typeface="Times New Roman"/>
                <a:cs typeface="Times New Roman"/>
              </a:rPr>
              <a:t> </a:t>
            </a:r>
            <a:r>
              <a:rPr sz="2400" i="1" u="heavy" spc="-45" dirty="0">
                <a:uFill>
                  <a:solidFill>
                    <a:srgbClr val="000000"/>
                  </a:solidFill>
                </a:uFill>
                <a:latin typeface="Times New Roman"/>
                <a:cs typeface="Times New Roman"/>
              </a:rPr>
              <a:t>Test:</a:t>
            </a:r>
            <a:r>
              <a:rPr sz="2400" i="1" u="heavy" spc="-70" dirty="0">
                <a:uFill>
                  <a:solidFill>
                    <a:srgbClr val="000000"/>
                  </a:solidFill>
                </a:uFill>
                <a:latin typeface="Times New Roman"/>
                <a:cs typeface="Times New Roman"/>
              </a:rPr>
              <a:t> </a:t>
            </a:r>
            <a:r>
              <a:rPr sz="2400" i="1" u="heavy" dirty="0">
                <a:uFill>
                  <a:solidFill>
                    <a:srgbClr val="000000"/>
                  </a:solidFill>
                </a:uFill>
                <a:latin typeface="Times New Roman"/>
                <a:cs typeface="Times New Roman"/>
              </a:rPr>
              <a:t>Another</a:t>
            </a:r>
            <a:r>
              <a:rPr sz="2400" i="1" u="heavy" spc="-30" dirty="0">
                <a:uFill>
                  <a:solidFill>
                    <a:srgbClr val="000000"/>
                  </a:solidFill>
                </a:uFill>
                <a:latin typeface="Times New Roman"/>
                <a:cs typeface="Times New Roman"/>
              </a:rPr>
              <a:t> </a:t>
            </a:r>
            <a:r>
              <a:rPr sz="2400" i="1" u="heavy" dirty="0">
                <a:uFill>
                  <a:solidFill>
                    <a:srgbClr val="000000"/>
                  </a:solidFill>
                </a:uFill>
                <a:latin typeface="Times New Roman"/>
                <a:cs typeface="Times New Roman"/>
              </a:rPr>
              <a:t>example</a:t>
            </a:r>
            <a:r>
              <a:rPr sz="2400" i="1" dirty="0">
                <a:latin typeface="Times New Roman"/>
                <a:cs typeface="Times New Roman"/>
              </a:rPr>
              <a:t>:-</a:t>
            </a:r>
            <a:endParaRPr sz="2400" dirty="0">
              <a:latin typeface="Times New Roman"/>
              <a:cs typeface="Times New Roman"/>
            </a:endParaRPr>
          </a:p>
          <a:p>
            <a:pPr marL="469900">
              <a:spcBef>
                <a:spcPts val="580"/>
              </a:spcBef>
            </a:pPr>
            <a:r>
              <a:rPr sz="2400" i="1" dirty="0">
                <a:latin typeface="Times New Roman"/>
                <a:cs typeface="Times New Roman"/>
              </a:rPr>
              <a:t>-</a:t>
            </a:r>
            <a:r>
              <a:rPr sz="2400" i="1" spc="-20" dirty="0">
                <a:latin typeface="Times New Roman"/>
                <a:cs typeface="Times New Roman"/>
              </a:rPr>
              <a:t> </a:t>
            </a:r>
            <a:r>
              <a:rPr sz="2400" b="1" dirty="0">
                <a:latin typeface="Times New Roman"/>
                <a:cs typeface="Times New Roman"/>
              </a:rPr>
              <a:t>if</a:t>
            </a:r>
            <a:r>
              <a:rPr sz="2400" b="1" spc="-30" dirty="0">
                <a:latin typeface="Times New Roman"/>
                <a:cs typeface="Times New Roman"/>
              </a:rPr>
              <a:t> </a:t>
            </a:r>
            <a:r>
              <a:rPr sz="2400" i="1" spc="-10" dirty="0">
                <a:latin typeface="Times New Roman"/>
                <a:cs typeface="Times New Roman"/>
              </a:rPr>
              <a:t>car-in-front-is-speed_breaker</a:t>
            </a:r>
            <a:endParaRPr sz="2400" dirty="0">
              <a:latin typeface="Times New Roman"/>
              <a:cs typeface="Times New Roman"/>
            </a:endParaRPr>
          </a:p>
          <a:p>
            <a:pPr marL="469900">
              <a:spcBef>
                <a:spcPts val="575"/>
              </a:spcBef>
            </a:pPr>
            <a:r>
              <a:rPr sz="2400" b="1" dirty="0">
                <a:latin typeface="Times New Roman"/>
                <a:cs typeface="Times New Roman"/>
              </a:rPr>
              <a:t>then</a:t>
            </a:r>
            <a:r>
              <a:rPr sz="2400" b="1" spc="-15" dirty="0">
                <a:latin typeface="Times New Roman"/>
                <a:cs typeface="Times New Roman"/>
              </a:rPr>
              <a:t> </a:t>
            </a:r>
            <a:r>
              <a:rPr sz="2400" i="1" spc="-5" dirty="0">
                <a:latin typeface="Times New Roman"/>
                <a:cs typeface="Times New Roman"/>
              </a:rPr>
              <a:t>initiate-braking</a:t>
            </a:r>
            <a:endParaRPr sz="2400" dirty="0">
              <a:latin typeface="Times New Roman"/>
              <a:cs typeface="Times New Roman"/>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0175" y="350988"/>
            <a:ext cx="8505825" cy="579646"/>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3600" dirty="0"/>
              <a:t>3.</a:t>
            </a:r>
            <a:r>
              <a:rPr sz="3600" spc="-185" dirty="0"/>
              <a:t> </a:t>
            </a:r>
            <a:r>
              <a:rPr sz="3600" dirty="0"/>
              <a:t>Agent</a:t>
            </a:r>
            <a:r>
              <a:rPr sz="3600" spc="-85" dirty="0"/>
              <a:t> </a:t>
            </a:r>
            <a:r>
              <a:rPr sz="3600" spc="-45" dirty="0"/>
              <a:t>Types</a:t>
            </a:r>
            <a:r>
              <a:rPr sz="3600" spc="-20" dirty="0"/>
              <a:t> </a:t>
            </a:r>
            <a:r>
              <a:rPr sz="3600" dirty="0"/>
              <a:t>(2.</a:t>
            </a:r>
            <a:r>
              <a:rPr sz="3600" spc="-20" dirty="0"/>
              <a:t> </a:t>
            </a:r>
            <a:r>
              <a:rPr sz="3600" dirty="0"/>
              <a:t>Reflex</a:t>
            </a:r>
            <a:r>
              <a:rPr sz="3600" spc="-185" dirty="0"/>
              <a:t> </a:t>
            </a:r>
            <a:r>
              <a:rPr sz="3600" dirty="0"/>
              <a:t>Agent</a:t>
            </a:r>
            <a:r>
              <a:rPr sz="3600" spc="-80" dirty="0"/>
              <a:t> </a:t>
            </a:r>
            <a:r>
              <a:rPr sz="3600" spc="-35" dirty="0"/>
              <a:t>With</a:t>
            </a:r>
            <a:r>
              <a:rPr sz="3600" spc="-5" dirty="0"/>
              <a:t> State)</a:t>
            </a:r>
          </a:p>
        </p:txBody>
      </p:sp>
      <p:sp>
        <p:nvSpPr>
          <p:cNvPr id="3" name="object 3"/>
          <p:cNvSpPr txBox="1"/>
          <p:nvPr/>
        </p:nvSpPr>
        <p:spPr>
          <a:xfrm>
            <a:off x="1782268" y="786131"/>
            <a:ext cx="6823709" cy="1699824"/>
          </a:xfrm>
          <a:prstGeom prst="rect">
            <a:avLst/>
          </a:prstGeom>
        </p:spPr>
        <p:txBody>
          <a:bodyPr vert="horz" wrap="square" lIns="0" tIns="85725" rIns="0" bIns="0" rtlCol="0">
            <a:spAutoFit/>
          </a:bodyPr>
          <a:lstStyle/>
          <a:p>
            <a:pPr marL="355600" indent="-342900">
              <a:spcBef>
                <a:spcPts val="675"/>
              </a:spcBef>
              <a:buFont typeface="Wingdings"/>
              <a:buChar char=""/>
              <a:tabLst>
                <a:tab pos="355600" algn="l"/>
              </a:tabLst>
            </a:pPr>
            <a:endParaRPr lang="en-IN" sz="2400" spc="-5" dirty="0">
              <a:latin typeface="Times New Roman"/>
              <a:cs typeface="Times New Roman"/>
            </a:endParaRPr>
          </a:p>
          <a:p>
            <a:pPr marL="355600" indent="-342900">
              <a:spcBef>
                <a:spcPts val="675"/>
              </a:spcBef>
              <a:buFont typeface="Wingdings"/>
              <a:buChar char=""/>
              <a:tabLst>
                <a:tab pos="355600" algn="l"/>
              </a:tabLst>
            </a:pPr>
            <a:r>
              <a:rPr sz="2400" spc="-5" dirty="0">
                <a:latin typeface="Times New Roman"/>
                <a:cs typeface="Times New Roman"/>
              </a:rPr>
              <a:t>Store</a:t>
            </a:r>
            <a:r>
              <a:rPr sz="2400" spc="-20" dirty="0">
                <a:latin typeface="Times New Roman"/>
                <a:cs typeface="Times New Roman"/>
              </a:rPr>
              <a:t> </a:t>
            </a:r>
            <a:r>
              <a:rPr sz="2400" dirty="0">
                <a:latin typeface="Times New Roman"/>
                <a:cs typeface="Times New Roman"/>
              </a:rPr>
              <a:t>previously-observed</a:t>
            </a:r>
            <a:r>
              <a:rPr sz="2400" spc="-50" dirty="0">
                <a:latin typeface="Times New Roman"/>
                <a:cs typeface="Times New Roman"/>
              </a:rPr>
              <a:t> </a:t>
            </a:r>
            <a:r>
              <a:rPr sz="2400" spc="-5" dirty="0">
                <a:latin typeface="Times New Roman"/>
                <a:cs typeface="Times New Roman"/>
              </a:rPr>
              <a:t>information.</a:t>
            </a:r>
            <a:endParaRPr sz="2400" dirty="0">
              <a:latin typeface="Times New Roman"/>
              <a:cs typeface="Times New Roman"/>
            </a:endParaRPr>
          </a:p>
          <a:p>
            <a:pPr marL="355600" indent="-342900">
              <a:spcBef>
                <a:spcPts val="575"/>
              </a:spcBef>
              <a:buFont typeface="Wingdings"/>
              <a:buChar char=""/>
              <a:tabLst>
                <a:tab pos="355600" algn="l"/>
              </a:tabLst>
            </a:pPr>
            <a:r>
              <a:rPr sz="2400" dirty="0">
                <a:latin typeface="Times New Roman"/>
                <a:cs typeface="Times New Roman"/>
              </a:rPr>
              <a:t>Can</a:t>
            </a:r>
            <a:r>
              <a:rPr sz="2400" spc="-10" dirty="0">
                <a:latin typeface="Times New Roman"/>
                <a:cs typeface="Times New Roman"/>
              </a:rPr>
              <a:t> </a:t>
            </a:r>
            <a:r>
              <a:rPr sz="2400" dirty="0">
                <a:latin typeface="Times New Roman"/>
                <a:cs typeface="Times New Roman"/>
              </a:rPr>
              <a:t>reason</a:t>
            </a:r>
            <a:r>
              <a:rPr sz="2400" spc="-25" dirty="0">
                <a:latin typeface="Times New Roman"/>
                <a:cs typeface="Times New Roman"/>
              </a:rPr>
              <a:t> </a:t>
            </a:r>
            <a:r>
              <a:rPr sz="2400" dirty="0">
                <a:latin typeface="Times New Roman"/>
                <a:cs typeface="Times New Roman"/>
              </a:rPr>
              <a:t>about</a:t>
            </a:r>
            <a:r>
              <a:rPr sz="2400" spc="-10" dirty="0">
                <a:latin typeface="Times New Roman"/>
                <a:cs typeface="Times New Roman"/>
              </a:rPr>
              <a:t> </a:t>
            </a:r>
            <a:r>
              <a:rPr sz="2400" dirty="0">
                <a:latin typeface="Times New Roman"/>
                <a:cs typeface="Times New Roman"/>
              </a:rPr>
              <a:t>unobserved</a:t>
            </a:r>
            <a:r>
              <a:rPr sz="2400" spc="-25" dirty="0">
                <a:latin typeface="Times New Roman"/>
                <a:cs typeface="Times New Roman"/>
              </a:rPr>
              <a:t> </a:t>
            </a:r>
            <a:r>
              <a:rPr sz="2400" dirty="0">
                <a:latin typeface="Times New Roman"/>
                <a:cs typeface="Times New Roman"/>
              </a:rPr>
              <a:t>aspects</a:t>
            </a:r>
            <a:r>
              <a:rPr sz="2400" spc="-30" dirty="0">
                <a:latin typeface="Times New Roman"/>
                <a:cs typeface="Times New Roman"/>
              </a:rPr>
              <a:t> </a:t>
            </a:r>
            <a:r>
              <a:rPr sz="2400" dirty="0">
                <a:latin typeface="Times New Roman"/>
                <a:cs typeface="Times New Roman"/>
              </a:rPr>
              <a:t>of</a:t>
            </a:r>
            <a:r>
              <a:rPr sz="2400" spc="-5" dirty="0">
                <a:latin typeface="Times New Roman"/>
                <a:cs typeface="Times New Roman"/>
              </a:rPr>
              <a:t> </a:t>
            </a:r>
            <a:r>
              <a:rPr sz="2400" dirty="0">
                <a:latin typeface="Times New Roman"/>
                <a:cs typeface="Times New Roman"/>
              </a:rPr>
              <a:t>current</a:t>
            </a:r>
            <a:r>
              <a:rPr sz="2400" spc="-30" dirty="0">
                <a:latin typeface="Times New Roman"/>
                <a:cs typeface="Times New Roman"/>
              </a:rPr>
              <a:t> </a:t>
            </a:r>
            <a:r>
              <a:rPr sz="2400" spc="-5" dirty="0">
                <a:latin typeface="Times New Roman"/>
                <a:cs typeface="Times New Roman"/>
              </a:rPr>
              <a:t>state</a:t>
            </a:r>
            <a:endParaRPr sz="2650" dirty="0">
              <a:latin typeface="Times New Roman"/>
              <a:cs typeface="Times New Roman"/>
            </a:endParaRPr>
          </a:p>
          <a:p>
            <a:pPr marL="12700"/>
            <a:r>
              <a:rPr sz="2200" spc="-10" dirty="0">
                <a:latin typeface="Times New Roman"/>
                <a:cs typeface="Times New Roman"/>
              </a:rPr>
              <a:t>ReflexAgentWithState(percept)</a:t>
            </a:r>
            <a:endParaRPr sz="2200" dirty="0">
              <a:latin typeface="Times New Roman"/>
              <a:cs typeface="Times New Roman"/>
            </a:endParaRPr>
          </a:p>
        </p:txBody>
      </p:sp>
      <p:pic>
        <p:nvPicPr>
          <p:cNvPr id="4" name="object 4"/>
          <p:cNvPicPr/>
          <p:nvPr/>
        </p:nvPicPr>
        <p:blipFill>
          <a:blip r:embed="rId2" cstate="print"/>
          <a:stretch>
            <a:fillRect/>
          </a:stretch>
        </p:blipFill>
        <p:spPr>
          <a:xfrm>
            <a:off x="1792405" y="4916015"/>
            <a:ext cx="1176142" cy="301076"/>
          </a:xfrm>
          <a:prstGeom prst="rect">
            <a:avLst/>
          </a:prstGeom>
        </p:spPr>
      </p:pic>
      <p:sp>
        <p:nvSpPr>
          <p:cNvPr id="5" name="object 5"/>
          <p:cNvSpPr txBox="1"/>
          <p:nvPr/>
        </p:nvSpPr>
        <p:spPr>
          <a:xfrm>
            <a:off x="1782268" y="4810125"/>
            <a:ext cx="3955415" cy="391160"/>
          </a:xfrm>
          <a:prstGeom prst="rect">
            <a:avLst/>
          </a:prstGeom>
        </p:spPr>
        <p:txBody>
          <a:bodyPr vert="horz" wrap="square" lIns="0" tIns="12700" rIns="0" bIns="0" rtlCol="0">
            <a:spAutoFit/>
          </a:bodyPr>
          <a:lstStyle/>
          <a:p>
            <a:pPr marL="12700">
              <a:spcBef>
                <a:spcPts val="100"/>
              </a:spcBef>
            </a:pPr>
            <a:r>
              <a:rPr sz="2400" i="1" dirty="0">
                <a:latin typeface="Times New Roman"/>
                <a:cs typeface="Times New Roman"/>
              </a:rPr>
              <a:t>Example:</a:t>
            </a:r>
            <a:r>
              <a:rPr sz="2400" i="1" spc="-10" dirty="0">
                <a:latin typeface="Times New Roman"/>
                <a:cs typeface="Times New Roman"/>
              </a:rPr>
              <a:t> </a:t>
            </a:r>
            <a:r>
              <a:rPr sz="2400" dirty="0">
                <a:latin typeface="Times New Roman"/>
                <a:cs typeface="Times New Roman"/>
              </a:rPr>
              <a:t>Reflex</a:t>
            </a:r>
            <a:r>
              <a:rPr sz="2400" spc="-60" dirty="0">
                <a:latin typeface="Times New Roman"/>
                <a:cs typeface="Times New Roman"/>
              </a:rPr>
              <a:t> </a:t>
            </a:r>
            <a:r>
              <a:rPr sz="2400" spc="-270" dirty="0">
                <a:latin typeface="Times New Roman"/>
                <a:cs typeface="Times New Roman"/>
              </a:rPr>
              <a:t>V</a:t>
            </a:r>
            <a:r>
              <a:rPr sz="2400" dirty="0">
                <a:latin typeface="Times New Roman"/>
                <a:cs typeface="Times New Roman"/>
              </a:rPr>
              <a:t>a</a:t>
            </a:r>
            <a:r>
              <a:rPr sz="2400" spc="5" dirty="0">
                <a:latin typeface="Times New Roman"/>
                <a:cs typeface="Times New Roman"/>
              </a:rPr>
              <a:t>c</a:t>
            </a:r>
            <a:r>
              <a:rPr sz="2400" dirty="0">
                <a:latin typeface="Times New Roman"/>
                <a:cs typeface="Times New Roman"/>
              </a:rPr>
              <a:t>uum</a:t>
            </a:r>
            <a:r>
              <a:rPr sz="2400" spc="-135" dirty="0">
                <a:latin typeface="Times New Roman"/>
                <a:cs typeface="Times New Roman"/>
              </a:rPr>
              <a:t> </a:t>
            </a:r>
            <a:r>
              <a:rPr sz="2400" spc="-5" dirty="0">
                <a:latin typeface="Times New Roman"/>
                <a:cs typeface="Times New Roman"/>
              </a:rPr>
              <a:t>Age</a:t>
            </a:r>
            <a:r>
              <a:rPr sz="2400" dirty="0">
                <a:latin typeface="Times New Roman"/>
                <a:cs typeface="Times New Roman"/>
              </a:rPr>
              <a:t>nt</a:t>
            </a:r>
            <a:endParaRPr sz="2400">
              <a:latin typeface="Times New Roman"/>
              <a:cs typeface="Times New Roman"/>
            </a:endParaRPr>
          </a:p>
        </p:txBody>
      </p:sp>
      <p:sp>
        <p:nvSpPr>
          <p:cNvPr id="6" name="object 6"/>
          <p:cNvSpPr txBox="1"/>
          <p:nvPr/>
        </p:nvSpPr>
        <p:spPr>
          <a:xfrm>
            <a:off x="1991056" y="5322981"/>
            <a:ext cx="3761357" cy="1088568"/>
          </a:xfrm>
          <a:prstGeom prst="rect">
            <a:avLst/>
          </a:prstGeom>
        </p:spPr>
        <p:txBody>
          <a:bodyPr vert="horz" wrap="square" lIns="0" tIns="12700" rIns="0" bIns="0" rtlCol="0">
            <a:spAutoFit/>
          </a:bodyPr>
          <a:lstStyle/>
          <a:p>
            <a:pPr marL="38100" marR="5080" indent="-26034">
              <a:lnSpc>
                <a:spcPct val="120000"/>
              </a:lnSpc>
              <a:spcBef>
                <a:spcPts val="100"/>
              </a:spcBef>
            </a:pPr>
            <a:r>
              <a:rPr sz="2000" dirty="0">
                <a:latin typeface="Times New Roman"/>
                <a:cs typeface="Times New Roman"/>
              </a:rPr>
              <a:t>If</a:t>
            </a:r>
            <a:r>
              <a:rPr sz="2000" spc="15" dirty="0">
                <a:latin typeface="Times New Roman"/>
                <a:cs typeface="Times New Roman"/>
              </a:rPr>
              <a:t> </a:t>
            </a:r>
            <a:r>
              <a:rPr sz="2000" dirty="0">
                <a:latin typeface="Times New Roman"/>
                <a:cs typeface="Times New Roman"/>
              </a:rPr>
              <a:t>status=Dirty</a:t>
            </a:r>
            <a:r>
              <a:rPr sz="2000" spc="-10" dirty="0">
                <a:latin typeface="Times New Roman"/>
                <a:cs typeface="Times New Roman"/>
              </a:rPr>
              <a:t> </a:t>
            </a:r>
            <a:r>
              <a:rPr sz="2000" dirty="0">
                <a:latin typeface="Times New Roman"/>
                <a:cs typeface="Times New Roman"/>
              </a:rPr>
              <a:t>then</a:t>
            </a:r>
            <a:r>
              <a:rPr sz="2000" spc="20" dirty="0">
                <a:latin typeface="Times New Roman"/>
                <a:cs typeface="Times New Roman"/>
              </a:rPr>
              <a:t> </a:t>
            </a:r>
            <a:r>
              <a:rPr sz="2000" dirty="0">
                <a:latin typeface="Times New Roman"/>
                <a:cs typeface="Times New Roman"/>
              </a:rPr>
              <a:t>return Suck </a:t>
            </a:r>
            <a:r>
              <a:rPr sz="2000" spc="5" dirty="0">
                <a:latin typeface="Times New Roman"/>
                <a:cs typeface="Times New Roman"/>
              </a:rPr>
              <a:t> </a:t>
            </a:r>
            <a:r>
              <a:rPr sz="2000" dirty="0">
                <a:latin typeface="Times New Roman"/>
                <a:cs typeface="Times New Roman"/>
              </a:rPr>
              <a:t>e</a:t>
            </a:r>
            <a:r>
              <a:rPr sz="2000" spc="-10" dirty="0">
                <a:latin typeface="Times New Roman"/>
                <a:cs typeface="Times New Roman"/>
              </a:rPr>
              <a:t>l</a:t>
            </a:r>
            <a:r>
              <a:rPr sz="2000" spc="-5" dirty="0">
                <a:latin typeface="Times New Roman"/>
                <a:cs typeface="Times New Roman"/>
              </a:rPr>
              <a:t>s</a:t>
            </a:r>
            <a:r>
              <a:rPr sz="2000" dirty="0">
                <a:latin typeface="Times New Roman"/>
                <a:cs typeface="Times New Roman"/>
              </a:rPr>
              <a:t>e</a:t>
            </a:r>
            <a:r>
              <a:rPr sz="2000" spc="-10" dirty="0">
                <a:latin typeface="Times New Roman"/>
                <a:cs typeface="Times New Roman"/>
              </a:rPr>
              <a:t> </a:t>
            </a:r>
            <a:r>
              <a:rPr sz="2000" dirty="0">
                <a:latin typeface="Times New Roman"/>
                <a:cs typeface="Times New Roman"/>
              </a:rPr>
              <a:t>if</a:t>
            </a:r>
            <a:r>
              <a:rPr sz="2000" spc="-10" dirty="0">
                <a:latin typeface="Times New Roman"/>
                <a:cs typeface="Times New Roman"/>
              </a:rPr>
              <a:t> </a:t>
            </a:r>
            <a:r>
              <a:rPr sz="2000" dirty="0">
                <a:latin typeface="Times New Roman"/>
                <a:cs typeface="Times New Roman"/>
              </a:rPr>
              <a:t>loca</a:t>
            </a:r>
            <a:r>
              <a:rPr sz="2000" spc="-10" dirty="0">
                <a:latin typeface="Times New Roman"/>
                <a:cs typeface="Times New Roman"/>
              </a:rPr>
              <a:t>t</a:t>
            </a:r>
            <a:r>
              <a:rPr sz="2000" dirty="0">
                <a:latin typeface="Times New Roman"/>
                <a:cs typeface="Times New Roman"/>
              </a:rPr>
              <a:t>ion=A</a:t>
            </a:r>
            <a:r>
              <a:rPr sz="2000" spc="-150" dirty="0">
                <a:latin typeface="Times New Roman"/>
                <a:cs typeface="Times New Roman"/>
              </a:rPr>
              <a:t> </a:t>
            </a:r>
            <a:r>
              <a:rPr sz="2000" dirty="0">
                <a:latin typeface="Times New Roman"/>
                <a:cs typeface="Times New Roman"/>
              </a:rPr>
              <a:t>then</a:t>
            </a:r>
            <a:r>
              <a:rPr sz="2000" spc="-15" dirty="0">
                <a:latin typeface="Times New Roman"/>
                <a:cs typeface="Times New Roman"/>
              </a:rPr>
              <a:t> </a:t>
            </a:r>
            <a:r>
              <a:rPr sz="2000" dirty="0">
                <a:latin typeface="Times New Roman"/>
                <a:cs typeface="Times New Roman"/>
              </a:rPr>
              <a:t>retu</a:t>
            </a:r>
            <a:r>
              <a:rPr sz="2000" spc="5" dirty="0">
                <a:latin typeface="Times New Roman"/>
                <a:cs typeface="Times New Roman"/>
              </a:rPr>
              <a:t>r</a:t>
            </a:r>
            <a:r>
              <a:rPr sz="2000" dirty="0">
                <a:latin typeface="Times New Roman"/>
                <a:cs typeface="Times New Roman"/>
              </a:rPr>
              <a:t>n</a:t>
            </a:r>
            <a:r>
              <a:rPr sz="2000" spc="-30" dirty="0">
                <a:latin typeface="Times New Roman"/>
                <a:cs typeface="Times New Roman"/>
              </a:rPr>
              <a:t> </a:t>
            </a:r>
            <a:r>
              <a:rPr sz="2000" dirty="0">
                <a:latin typeface="Times New Roman"/>
                <a:cs typeface="Times New Roman"/>
              </a:rPr>
              <a:t>R</a:t>
            </a:r>
            <a:r>
              <a:rPr sz="2000" spc="-10" dirty="0">
                <a:latin typeface="Times New Roman"/>
                <a:cs typeface="Times New Roman"/>
              </a:rPr>
              <a:t>i</a:t>
            </a:r>
            <a:r>
              <a:rPr sz="2000" dirty="0">
                <a:latin typeface="Times New Roman"/>
                <a:cs typeface="Times New Roman"/>
              </a:rPr>
              <a:t>g</a:t>
            </a:r>
            <a:r>
              <a:rPr sz="2000" spc="10" dirty="0">
                <a:latin typeface="Times New Roman"/>
                <a:cs typeface="Times New Roman"/>
              </a:rPr>
              <a:t>h</a:t>
            </a:r>
            <a:r>
              <a:rPr sz="2000" dirty="0">
                <a:latin typeface="Times New Roman"/>
                <a:cs typeface="Times New Roman"/>
              </a:rPr>
              <a:t>t  </a:t>
            </a:r>
            <a:r>
              <a:rPr sz="2000" spc="-5" dirty="0">
                <a:latin typeface="Times New Roman"/>
                <a:cs typeface="Times New Roman"/>
              </a:rPr>
              <a:t>else</a:t>
            </a:r>
            <a:r>
              <a:rPr sz="2000" spc="-20" dirty="0">
                <a:latin typeface="Times New Roman"/>
                <a:cs typeface="Times New Roman"/>
              </a:rPr>
              <a:t> </a:t>
            </a:r>
            <a:r>
              <a:rPr sz="2000" dirty="0">
                <a:latin typeface="Times New Roman"/>
                <a:cs typeface="Times New Roman"/>
              </a:rPr>
              <a:t>if</a:t>
            </a:r>
            <a:r>
              <a:rPr sz="2000" spc="-15" dirty="0">
                <a:latin typeface="Times New Roman"/>
                <a:cs typeface="Times New Roman"/>
              </a:rPr>
              <a:t> </a:t>
            </a:r>
            <a:r>
              <a:rPr sz="2000" dirty="0">
                <a:latin typeface="Times New Roman"/>
                <a:cs typeface="Times New Roman"/>
              </a:rPr>
              <a:t>location=B</a:t>
            </a:r>
            <a:r>
              <a:rPr sz="2000" spc="-40" dirty="0">
                <a:latin typeface="Times New Roman"/>
                <a:cs typeface="Times New Roman"/>
              </a:rPr>
              <a:t> </a:t>
            </a:r>
            <a:r>
              <a:rPr sz="2000" dirty="0">
                <a:latin typeface="Times New Roman"/>
                <a:cs typeface="Times New Roman"/>
              </a:rPr>
              <a:t>then</a:t>
            </a:r>
            <a:r>
              <a:rPr sz="2000" spc="-20" dirty="0">
                <a:latin typeface="Times New Roman"/>
                <a:cs typeface="Times New Roman"/>
              </a:rPr>
              <a:t> </a:t>
            </a:r>
            <a:r>
              <a:rPr sz="2000" dirty="0">
                <a:latin typeface="Times New Roman"/>
                <a:cs typeface="Times New Roman"/>
              </a:rPr>
              <a:t>right</a:t>
            </a:r>
            <a:r>
              <a:rPr sz="2000" spc="-45" dirty="0">
                <a:latin typeface="Times New Roman"/>
                <a:cs typeface="Times New Roman"/>
              </a:rPr>
              <a:t> </a:t>
            </a:r>
            <a:r>
              <a:rPr sz="2000" dirty="0">
                <a:latin typeface="Times New Roman"/>
                <a:cs typeface="Times New Roman"/>
              </a:rPr>
              <a:t>Left</a:t>
            </a:r>
          </a:p>
        </p:txBody>
      </p:sp>
      <p:sp>
        <p:nvSpPr>
          <p:cNvPr id="7" name="object 7"/>
          <p:cNvSpPr txBox="1"/>
          <p:nvPr/>
        </p:nvSpPr>
        <p:spPr>
          <a:xfrm>
            <a:off x="1991056" y="2780792"/>
            <a:ext cx="536575" cy="695960"/>
          </a:xfrm>
          <a:prstGeom prst="rect">
            <a:avLst/>
          </a:prstGeom>
        </p:spPr>
        <p:txBody>
          <a:bodyPr vert="horz" wrap="square" lIns="0" tIns="12065" rIns="0" bIns="0" rtlCol="0">
            <a:spAutoFit/>
          </a:bodyPr>
          <a:lstStyle/>
          <a:p>
            <a:pPr marL="12700" marR="5080">
              <a:spcBef>
                <a:spcPts val="95"/>
              </a:spcBef>
            </a:pPr>
            <a:r>
              <a:rPr sz="2200" spc="-10" dirty="0">
                <a:latin typeface="Times New Roman"/>
                <a:cs typeface="Times New Roman"/>
              </a:rPr>
              <a:t>state  </a:t>
            </a:r>
            <a:r>
              <a:rPr sz="2200" spc="-5" dirty="0">
                <a:latin typeface="Times New Roman"/>
                <a:cs typeface="Times New Roman"/>
              </a:rPr>
              <a:t>rule</a:t>
            </a:r>
            <a:endParaRPr sz="2200">
              <a:latin typeface="Times New Roman"/>
              <a:cs typeface="Times New Roman"/>
            </a:endParaRPr>
          </a:p>
        </p:txBody>
      </p:sp>
      <p:sp>
        <p:nvSpPr>
          <p:cNvPr id="8" name="object 8"/>
          <p:cNvSpPr txBox="1"/>
          <p:nvPr/>
        </p:nvSpPr>
        <p:spPr>
          <a:xfrm>
            <a:off x="2711690" y="2780792"/>
            <a:ext cx="3923665" cy="695960"/>
          </a:xfrm>
          <a:prstGeom prst="rect">
            <a:avLst/>
          </a:prstGeom>
        </p:spPr>
        <p:txBody>
          <a:bodyPr vert="horz" wrap="square" lIns="0" tIns="12065" rIns="0" bIns="0" rtlCol="0">
            <a:spAutoFit/>
          </a:bodyPr>
          <a:lstStyle/>
          <a:p>
            <a:pPr marL="12700">
              <a:spcBef>
                <a:spcPts val="95"/>
              </a:spcBef>
            </a:pPr>
            <a:r>
              <a:rPr sz="2200" spc="-5" dirty="0">
                <a:latin typeface="Times New Roman"/>
                <a:cs typeface="Times New Roman"/>
              </a:rPr>
              <a:t>=</a:t>
            </a:r>
            <a:r>
              <a:rPr sz="2200" spc="-15" dirty="0">
                <a:latin typeface="Times New Roman"/>
                <a:cs typeface="Times New Roman"/>
              </a:rPr>
              <a:t> </a:t>
            </a:r>
            <a:r>
              <a:rPr sz="2200" spc="-5" dirty="0">
                <a:latin typeface="Times New Roman"/>
                <a:cs typeface="Times New Roman"/>
              </a:rPr>
              <a:t>UpdateDate(state,action,percept)</a:t>
            </a:r>
            <a:endParaRPr sz="2200">
              <a:latin typeface="Times New Roman"/>
              <a:cs typeface="Times New Roman"/>
            </a:endParaRPr>
          </a:p>
          <a:p>
            <a:pPr marL="76200"/>
            <a:r>
              <a:rPr sz="2200" spc="-5" dirty="0">
                <a:latin typeface="Times New Roman"/>
                <a:cs typeface="Times New Roman"/>
              </a:rPr>
              <a:t>=</a:t>
            </a:r>
            <a:r>
              <a:rPr sz="2200" spc="-15" dirty="0">
                <a:latin typeface="Times New Roman"/>
                <a:cs typeface="Times New Roman"/>
              </a:rPr>
              <a:t> </a:t>
            </a:r>
            <a:r>
              <a:rPr sz="2200" spc="-5" dirty="0">
                <a:latin typeface="Times New Roman"/>
                <a:cs typeface="Times New Roman"/>
              </a:rPr>
              <a:t>RuleMatch(state,</a:t>
            </a:r>
            <a:r>
              <a:rPr sz="2200" spc="-10" dirty="0">
                <a:latin typeface="Times New Roman"/>
                <a:cs typeface="Times New Roman"/>
              </a:rPr>
              <a:t> </a:t>
            </a:r>
            <a:r>
              <a:rPr sz="2200" spc="-5" dirty="0">
                <a:latin typeface="Times New Roman"/>
                <a:cs typeface="Times New Roman"/>
              </a:rPr>
              <a:t>rules)</a:t>
            </a:r>
            <a:endParaRPr sz="2200">
              <a:latin typeface="Times New Roman"/>
              <a:cs typeface="Times New Roman"/>
            </a:endParaRPr>
          </a:p>
        </p:txBody>
      </p:sp>
      <p:sp>
        <p:nvSpPr>
          <p:cNvPr id="9" name="object 9"/>
          <p:cNvSpPr txBox="1"/>
          <p:nvPr/>
        </p:nvSpPr>
        <p:spPr>
          <a:xfrm>
            <a:off x="1991056" y="3451352"/>
            <a:ext cx="2912745" cy="695960"/>
          </a:xfrm>
          <a:prstGeom prst="rect">
            <a:avLst/>
          </a:prstGeom>
        </p:spPr>
        <p:txBody>
          <a:bodyPr vert="horz" wrap="square" lIns="0" tIns="12065" rIns="0" bIns="0" rtlCol="0">
            <a:spAutoFit/>
          </a:bodyPr>
          <a:lstStyle/>
          <a:p>
            <a:pPr marL="12700">
              <a:spcBef>
                <a:spcPts val="95"/>
              </a:spcBef>
            </a:pPr>
            <a:r>
              <a:rPr sz="2200" spc="-5" dirty="0">
                <a:latin typeface="Times New Roman"/>
                <a:cs typeface="Times New Roman"/>
              </a:rPr>
              <a:t>action =</a:t>
            </a:r>
            <a:r>
              <a:rPr sz="2200" spc="-10" dirty="0">
                <a:latin typeface="Times New Roman"/>
                <a:cs typeface="Times New Roman"/>
              </a:rPr>
              <a:t> </a:t>
            </a:r>
            <a:r>
              <a:rPr sz="2200" spc="-5" dirty="0">
                <a:latin typeface="Times New Roman"/>
                <a:cs typeface="Times New Roman"/>
              </a:rPr>
              <a:t>RuleAction(rule)</a:t>
            </a:r>
            <a:endParaRPr sz="2200" dirty="0">
              <a:latin typeface="Times New Roman"/>
              <a:cs typeface="Times New Roman"/>
            </a:endParaRPr>
          </a:p>
          <a:p>
            <a:pPr marL="12700"/>
            <a:r>
              <a:rPr sz="2200" spc="-5" dirty="0">
                <a:latin typeface="Times New Roman"/>
                <a:cs typeface="Times New Roman"/>
              </a:rPr>
              <a:t>Return</a:t>
            </a:r>
            <a:r>
              <a:rPr sz="2200" spc="-30" dirty="0">
                <a:latin typeface="Times New Roman"/>
                <a:cs typeface="Times New Roman"/>
              </a:rPr>
              <a:t> </a:t>
            </a:r>
            <a:r>
              <a:rPr sz="2200" spc="-5" dirty="0">
                <a:latin typeface="Times New Roman"/>
                <a:cs typeface="Times New Roman"/>
              </a:rPr>
              <a:t>action</a:t>
            </a:r>
            <a:endParaRPr sz="2200" dirty="0">
              <a:latin typeface="Times New Roman"/>
              <a:cs typeface="Times New Roman"/>
            </a:endParaRPr>
          </a:p>
        </p:txBody>
      </p:sp>
      <p:pic>
        <p:nvPicPr>
          <p:cNvPr id="10" name="object 10"/>
          <p:cNvPicPr/>
          <p:nvPr/>
        </p:nvPicPr>
        <p:blipFill>
          <a:blip r:embed="rId3" cstate="print"/>
          <a:stretch>
            <a:fillRect/>
          </a:stretch>
        </p:blipFill>
        <p:spPr>
          <a:xfrm>
            <a:off x="7835194" y="2422979"/>
            <a:ext cx="3687263" cy="2703859"/>
          </a:xfrm>
          <a:prstGeom prst="rect">
            <a:avLst/>
          </a:prstGeom>
        </p:spPr>
      </p:pic>
      <p:sp>
        <p:nvSpPr>
          <p:cNvPr id="11" name="object 11"/>
          <p:cNvSpPr txBox="1"/>
          <p:nvPr/>
        </p:nvSpPr>
        <p:spPr>
          <a:xfrm>
            <a:off x="6810532" y="5131522"/>
            <a:ext cx="4506340" cy="228268"/>
          </a:xfrm>
          <a:prstGeom prst="rect">
            <a:avLst/>
          </a:prstGeom>
        </p:spPr>
        <p:txBody>
          <a:bodyPr vert="horz" wrap="square" lIns="0" tIns="12700" rIns="0" bIns="0" rtlCol="0">
            <a:spAutoFit/>
          </a:bodyPr>
          <a:lstStyle/>
          <a:p>
            <a:pPr marL="12700">
              <a:spcBef>
                <a:spcPts val="100"/>
              </a:spcBef>
            </a:pPr>
            <a:r>
              <a:rPr lang="en-IN" sz="1400" b="1" spc="-10" dirty="0">
                <a:latin typeface="Times New Roman"/>
                <a:cs typeface="Times New Roman"/>
              </a:rPr>
              <a:t>			</a:t>
            </a:r>
            <a:r>
              <a:rPr sz="1400" b="1" spc="-10" dirty="0">
                <a:latin typeface="Times New Roman"/>
                <a:cs typeface="Times New Roman"/>
              </a:rPr>
              <a:t>F</a:t>
            </a:r>
            <a:r>
              <a:rPr sz="1400" b="1" dirty="0">
                <a:latin typeface="Times New Roman"/>
                <a:cs typeface="Times New Roman"/>
              </a:rPr>
              <a:t>ig</a:t>
            </a:r>
            <a:r>
              <a:rPr sz="1400" b="1" spc="-5" dirty="0">
                <a:latin typeface="Times New Roman"/>
                <a:cs typeface="Times New Roman"/>
              </a:rPr>
              <a:t>u</a:t>
            </a:r>
            <a:r>
              <a:rPr sz="1400" b="1" spc="-25" dirty="0">
                <a:latin typeface="Times New Roman"/>
                <a:cs typeface="Times New Roman"/>
              </a:rPr>
              <a:t>r</a:t>
            </a:r>
            <a:r>
              <a:rPr sz="1400" b="1" dirty="0">
                <a:latin typeface="Times New Roman"/>
                <a:cs typeface="Times New Roman"/>
              </a:rPr>
              <a:t>e:</a:t>
            </a:r>
            <a:r>
              <a:rPr sz="1400" b="1" spc="-110" dirty="0">
                <a:latin typeface="Times New Roman"/>
                <a:cs typeface="Times New Roman"/>
              </a:rPr>
              <a:t> </a:t>
            </a:r>
            <a:r>
              <a:rPr sz="1400" dirty="0">
                <a:latin typeface="Times New Roman"/>
                <a:cs typeface="Times New Roman"/>
              </a:rPr>
              <a:t>A</a:t>
            </a:r>
            <a:r>
              <a:rPr sz="1400" spc="-80" dirty="0">
                <a:latin typeface="Times New Roman"/>
                <a:cs typeface="Times New Roman"/>
              </a:rPr>
              <a:t> </a:t>
            </a:r>
            <a:r>
              <a:rPr sz="1400" dirty="0">
                <a:latin typeface="Times New Roman"/>
                <a:cs typeface="Times New Roman"/>
              </a:rPr>
              <a:t>reflex</a:t>
            </a:r>
            <a:r>
              <a:rPr sz="1400" spc="-10" dirty="0">
                <a:latin typeface="Times New Roman"/>
                <a:cs typeface="Times New Roman"/>
              </a:rPr>
              <a:t> </a:t>
            </a:r>
            <a:r>
              <a:rPr sz="1400" dirty="0">
                <a:latin typeface="Times New Roman"/>
                <a:cs typeface="Times New Roman"/>
              </a:rPr>
              <a:t>a</a:t>
            </a:r>
            <a:r>
              <a:rPr sz="1400" spc="5" dirty="0">
                <a:latin typeface="Times New Roman"/>
                <a:cs typeface="Times New Roman"/>
              </a:rPr>
              <a:t>g</a:t>
            </a:r>
            <a:r>
              <a:rPr sz="1400" dirty="0">
                <a:latin typeface="Times New Roman"/>
                <a:cs typeface="Times New Roman"/>
              </a:rPr>
              <a:t>e</a:t>
            </a:r>
            <a:r>
              <a:rPr sz="1400" spc="5" dirty="0">
                <a:latin typeface="Times New Roman"/>
                <a:cs typeface="Times New Roman"/>
              </a:rPr>
              <a:t>n</a:t>
            </a:r>
            <a:r>
              <a:rPr sz="1400" dirty="0">
                <a:latin typeface="Times New Roman"/>
                <a:cs typeface="Times New Roman"/>
              </a:rPr>
              <a:t>t</a:t>
            </a:r>
            <a:r>
              <a:rPr sz="1400" spc="-25" dirty="0">
                <a:latin typeface="Times New Roman"/>
                <a:cs typeface="Times New Roman"/>
              </a:rPr>
              <a:t> </a:t>
            </a:r>
            <a:r>
              <a:rPr sz="1400" spc="-10" dirty="0">
                <a:latin typeface="Times New Roman"/>
                <a:cs typeface="Times New Roman"/>
              </a:rPr>
              <a:t>w</a:t>
            </a:r>
            <a:r>
              <a:rPr sz="1400" dirty="0">
                <a:latin typeface="Times New Roman"/>
                <a:cs typeface="Times New Roman"/>
              </a:rPr>
              <a:t>ith</a:t>
            </a:r>
            <a:r>
              <a:rPr sz="1400" spc="-25" dirty="0">
                <a:latin typeface="Times New Roman"/>
                <a:cs typeface="Times New Roman"/>
              </a:rPr>
              <a:t> </a:t>
            </a:r>
            <a:r>
              <a:rPr sz="1400" dirty="0">
                <a:latin typeface="Times New Roman"/>
                <a:cs typeface="Times New Roman"/>
              </a:rPr>
              <a:t>inter</a:t>
            </a:r>
            <a:r>
              <a:rPr sz="1400" spc="5" dirty="0">
                <a:latin typeface="Times New Roman"/>
                <a:cs typeface="Times New Roman"/>
              </a:rPr>
              <a:t>n</a:t>
            </a:r>
            <a:r>
              <a:rPr sz="1400" dirty="0">
                <a:latin typeface="Times New Roman"/>
                <a:cs typeface="Times New Roman"/>
              </a:rPr>
              <a:t>al</a:t>
            </a:r>
            <a:r>
              <a:rPr sz="1400" spc="-35" dirty="0">
                <a:latin typeface="Times New Roman"/>
                <a:cs typeface="Times New Roman"/>
              </a:rPr>
              <a:t> </a:t>
            </a:r>
            <a:r>
              <a:rPr sz="1400" dirty="0">
                <a:latin typeface="Times New Roman"/>
                <a:cs typeface="Times New Roman"/>
              </a:rPr>
              <a:t>state.</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7471" y="131798"/>
            <a:ext cx="7444740" cy="579646"/>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3600" dirty="0"/>
              <a:t>3.</a:t>
            </a:r>
            <a:r>
              <a:rPr sz="3600" spc="-180" dirty="0"/>
              <a:t> </a:t>
            </a:r>
            <a:r>
              <a:rPr sz="3600" spc="-5" dirty="0"/>
              <a:t>Ag</a:t>
            </a:r>
            <a:r>
              <a:rPr sz="3600" spc="5" dirty="0"/>
              <a:t>e</a:t>
            </a:r>
            <a:r>
              <a:rPr sz="3600" dirty="0"/>
              <a:t>nt</a:t>
            </a:r>
            <a:r>
              <a:rPr sz="3600" spc="-80" dirty="0"/>
              <a:t> </a:t>
            </a:r>
            <a:r>
              <a:rPr sz="3600" spc="-235" dirty="0"/>
              <a:t>T</a:t>
            </a:r>
            <a:r>
              <a:rPr sz="3600" dirty="0"/>
              <a:t>y</a:t>
            </a:r>
            <a:r>
              <a:rPr sz="3600" spc="5" dirty="0"/>
              <a:t>p</a:t>
            </a:r>
            <a:r>
              <a:rPr sz="3600" dirty="0"/>
              <a:t>es</a:t>
            </a:r>
            <a:r>
              <a:rPr sz="3600" spc="-15" dirty="0"/>
              <a:t> </a:t>
            </a:r>
            <a:r>
              <a:rPr sz="3600" dirty="0"/>
              <a:t>(3.</a:t>
            </a:r>
            <a:r>
              <a:rPr sz="3600" spc="-15" dirty="0"/>
              <a:t> </a:t>
            </a:r>
            <a:r>
              <a:rPr sz="3600" spc="-5" dirty="0"/>
              <a:t>Go</a:t>
            </a:r>
            <a:r>
              <a:rPr sz="3600" spc="5" dirty="0"/>
              <a:t>a</a:t>
            </a:r>
            <a:r>
              <a:rPr sz="3600" spc="15" dirty="0"/>
              <a:t>l</a:t>
            </a:r>
            <a:r>
              <a:rPr sz="3600" dirty="0"/>
              <a:t>-b</a:t>
            </a:r>
            <a:r>
              <a:rPr sz="3600" spc="5" dirty="0"/>
              <a:t>a</a:t>
            </a:r>
            <a:r>
              <a:rPr sz="3600" spc="-5" dirty="0"/>
              <a:t>se</a:t>
            </a:r>
            <a:r>
              <a:rPr sz="3600" dirty="0"/>
              <a:t>d</a:t>
            </a:r>
            <a:r>
              <a:rPr sz="3600" spc="-204" dirty="0"/>
              <a:t> </a:t>
            </a:r>
            <a:r>
              <a:rPr sz="3600" spc="-5" dirty="0"/>
              <a:t>Ag</a:t>
            </a:r>
            <a:r>
              <a:rPr sz="3600" spc="5" dirty="0"/>
              <a:t>e</a:t>
            </a:r>
            <a:r>
              <a:rPr sz="3600" dirty="0"/>
              <a:t>nts)</a:t>
            </a:r>
          </a:p>
        </p:txBody>
      </p:sp>
      <p:sp>
        <p:nvSpPr>
          <p:cNvPr id="9" name="object 7">
            <a:extLst>
              <a:ext uri="{FF2B5EF4-FFF2-40B4-BE49-F238E27FC236}">
                <a16:creationId xmlns:a16="http://schemas.microsoft.com/office/drawing/2014/main" id="{148C4604-6893-4910-A0AF-559DDB1C2B24}"/>
              </a:ext>
            </a:extLst>
          </p:cNvPr>
          <p:cNvSpPr txBox="1"/>
          <p:nvPr/>
        </p:nvSpPr>
        <p:spPr>
          <a:xfrm>
            <a:off x="485776" y="1045976"/>
            <a:ext cx="11220448" cy="4766048"/>
          </a:xfrm>
          <a:prstGeom prst="rect">
            <a:avLst/>
          </a:prstGeom>
        </p:spPr>
        <p:txBody>
          <a:bodyPr vert="horz" wrap="square" lIns="0" tIns="160655" rIns="0" bIns="0" rtlCol="0">
            <a:spAutoFit/>
          </a:bodyPr>
          <a:lstStyle/>
          <a:p>
            <a:pPr marL="355600" indent="-342900">
              <a:spcBef>
                <a:spcPts val="1265"/>
              </a:spcBef>
              <a:buFont typeface="Wingdings"/>
              <a:buChar char=""/>
              <a:tabLst>
                <a:tab pos="355600" algn="l"/>
              </a:tabLst>
            </a:pPr>
            <a:r>
              <a:rPr sz="2400" spc="-5" dirty="0">
                <a:latin typeface="Times New Roman"/>
                <a:cs typeface="Times New Roman"/>
              </a:rPr>
              <a:t>Knowing</a:t>
            </a:r>
            <a:r>
              <a:rPr sz="2400" spc="10" dirty="0">
                <a:latin typeface="Times New Roman"/>
                <a:cs typeface="Times New Roman"/>
              </a:rPr>
              <a:t> </a:t>
            </a:r>
            <a:r>
              <a:rPr sz="2400" dirty="0">
                <a:latin typeface="Times New Roman"/>
                <a:cs typeface="Times New Roman"/>
              </a:rPr>
              <a:t>about the</a:t>
            </a:r>
            <a:r>
              <a:rPr sz="2400" spc="-30" dirty="0">
                <a:latin typeface="Times New Roman"/>
                <a:cs typeface="Times New Roman"/>
              </a:rPr>
              <a:t> </a:t>
            </a:r>
            <a:r>
              <a:rPr sz="2400" dirty="0">
                <a:latin typeface="Times New Roman"/>
                <a:cs typeface="Times New Roman"/>
              </a:rPr>
              <a:t>current</a:t>
            </a:r>
            <a:r>
              <a:rPr sz="2400" spc="-20" dirty="0">
                <a:latin typeface="Times New Roman"/>
                <a:cs typeface="Times New Roman"/>
              </a:rPr>
              <a:t> </a:t>
            </a:r>
            <a:r>
              <a:rPr sz="2400" spc="-5" dirty="0">
                <a:latin typeface="Times New Roman"/>
                <a:cs typeface="Times New Roman"/>
              </a:rPr>
              <a:t>state</a:t>
            </a:r>
            <a:r>
              <a:rPr sz="2400" spc="-20" dirty="0">
                <a:latin typeface="Times New Roman"/>
                <a:cs typeface="Times New Roman"/>
              </a:rPr>
              <a:t> </a:t>
            </a:r>
            <a:r>
              <a:rPr sz="2400" dirty="0">
                <a:latin typeface="Times New Roman"/>
                <a:cs typeface="Times New Roman"/>
              </a:rPr>
              <a:t>of</a:t>
            </a:r>
            <a:r>
              <a:rPr sz="2400" spc="-5" dirty="0">
                <a:latin typeface="Times New Roman"/>
                <a:cs typeface="Times New Roman"/>
              </a:rPr>
              <a:t> </a:t>
            </a:r>
            <a:r>
              <a:rPr sz="2400" dirty="0">
                <a:latin typeface="Times New Roman"/>
                <a:cs typeface="Times New Roman"/>
              </a:rPr>
              <a:t>the</a:t>
            </a:r>
            <a:r>
              <a:rPr sz="2400" spc="-15" dirty="0">
                <a:latin typeface="Times New Roman"/>
                <a:cs typeface="Times New Roman"/>
              </a:rPr>
              <a:t> </a:t>
            </a:r>
            <a:r>
              <a:rPr sz="2400" spc="-5" dirty="0">
                <a:latin typeface="Times New Roman"/>
                <a:cs typeface="Times New Roman"/>
              </a:rPr>
              <a:t>environment;</a:t>
            </a:r>
            <a:endParaRPr sz="2400" dirty="0">
              <a:latin typeface="Times New Roman"/>
              <a:cs typeface="Times New Roman"/>
            </a:endParaRPr>
          </a:p>
          <a:p>
            <a:pPr marL="317500">
              <a:spcBef>
                <a:spcPts val="975"/>
              </a:spcBef>
            </a:pPr>
            <a:r>
              <a:rPr sz="2000" dirty="0">
                <a:latin typeface="Times New Roman"/>
                <a:cs typeface="Times New Roman"/>
              </a:rPr>
              <a:t>-</a:t>
            </a:r>
            <a:r>
              <a:rPr sz="2000" spc="-10" dirty="0">
                <a:latin typeface="Times New Roman"/>
                <a:cs typeface="Times New Roman"/>
              </a:rPr>
              <a:t> </a:t>
            </a:r>
            <a:r>
              <a:rPr sz="2000" dirty="0">
                <a:latin typeface="Times New Roman"/>
                <a:cs typeface="Times New Roman"/>
              </a:rPr>
              <a:t>is</a:t>
            </a:r>
            <a:r>
              <a:rPr sz="2000" spc="-20" dirty="0">
                <a:latin typeface="Times New Roman"/>
                <a:cs typeface="Times New Roman"/>
              </a:rPr>
              <a:t> </a:t>
            </a:r>
            <a:r>
              <a:rPr sz="2000" u="sng" spc="5" dirty="0">
                <a:uFill>
                  <a:solidFill>
                    <a:srgbClr val="000000"/>
                  </a:solidFill>
                </a:uFill>
                <a:latin typeface="Times New Roman"/>
                <a:cs typeface="Times New Roman"/>
              </a:rPr>
              <a:t>not</a:t>
            </a:r>
            <a:r>
              <a:rPr sz="2000" u="sng" spc="-25" dirty="0">
                <a:uFill>
                  <a:solidFill>
                    <a:srgbClr val="000000"/>
                  </a:solidFill>
                </a:uFill>
                <a:latin typeface="Times New Roman"/>
                <a:cs typeface="Times New Roman"/>
              </a:rPr>
              <a:t> </a:t>
            </a:r>
            <a:r>
              <a:rPr sz="2000" u="sng" spc="-5" dirty="0">
                <a:uFill>
                  <a:solidFill>
                    <a:srgbClr val="000000"/>
                  </a:solidFill>
                </a:uFill>
                <a:latin typeface="Times New Roman"/>
                <a:cs typeface="Times New Roman"/>
              </a:rPr>
              <a:t>always</a:t>
            </a:r>
            <a:r>
              <a:rPr sz="2000" u="sng" spc="-2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enough</a:t>
            </a:r>
            <a:r>
              <a:rPr sz="2000" u="sng" spc="-3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to</a:t>
            </a:r>
            <a:r>
              <a:rPr sz="2000" u="sng" spc="-25"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decide</a:t>
            </a:r>
            <a:r>
              <a:rPr sz="2000" u="sng" spc="-2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what</a:t>
            </a:r>
            <a:r>
              <a:rPr sz="2000" u="sng" spc="-20" dirty="0">
                <a:uFill>
                  <a:solidFill>
                    <a:srgbClr val="000000"/>
                  </a:solidFill>
                </a:uFill>
                <a:latin typeface="Times New Roman"/>
                <a:cs typeface="Times New Roman"/>
              </a:rPr>
              <a:t> </a:t>
            </a:r>
            <a:r>
              <a:rPr sz="2000" u="sng" dirty="0">
                <a:uFill>
                  <a:solidFill>
                    <a:srgbClr val="000000"/>
                  </a:solidFill>
                </a:uFill>
                <a:latin typeface="Times New Roman"/>
                <a:cs typeface="Times New Roman"/>
              </a:rPr>
              <a:t>to</a:t>
            </a:r>
            <a:r>
              <a:rPr sz="2000" u="sng" spc="-10" dirty="0">
                <a:uFill>
                  <a:solidFill>
                    <a:srgbClr val="000000"/>
                  </a:solidFill>
                </a:uFill>
                <a:latin typeface="Times New Roman"/>
                <a:cs typeface="Times New Roman"/>
              </a:rPr>
              <a:t> </a:t>
            </a:r>
            <a:r>
              <a:rPr sz="2000" u="sng" spc="10" dirty="0">
                <a:uFill>
                  <a:solidFill>
                    <a:srgbClr val="000000"/>
                  </a:solidFill>
                </a:uFill>
                <a:latin typeface="Times New Roman"/>
                <a:cs typeface="Times New Roman"/>
              </a:rPr>
              <a:t>do</a:t>
            </a:r>
            <a:r>
              <a:rPr sz="2000" spc="10" dirty="0">
                <a:latin typeface="Times New Roman"/>
                <a:cs typeface="Times New Roman"/>
              </a:rPr>
              <a:t>.</a:t>
            </a:r>
            <a:endParaRPr sz="2000" dirty="0">
              <a:latin typeface="Times New Roman"/>
              <a:cs typeface="Times New Roman"/>
            </a:endParaRPr>
          </a:p>
          <a:p>
            <a:pPr>
              <a:spcBef>
                <a:spcPts val="25"/>
              </a:spcBef>
            </a:pPr>
            <a:endParaRPr sz="2800" dirty="0">
              <a:latin typeface="Times New Roman"/>
              <a:cs typeface="Times New Roman"/>
            </a:endParaRPr>
          </a:p>
          <a:p>
            <a:pPr marL="12700"/>
            <a:r>
              <a:rPr sz="2400" i="1" dirty="0">
                <a:latin typeface="Times New Roman"/>
                <a:cs typeface="Times New Roman"/>
              </a:rPr>
              <a:t>For </a:t>
            </a:r>
            <a:r>
              <a:rPr sz="2400" i="1" spc="-5" dirty="0">
                <a:latin typeface="Times New Roman"/>
                <a:cs typeface="Times New Roman"/>
              </a:rPr>
              <a:t>example:</a:t>
            </a:r>
            <a:r>
              <a:rPr sz="2400" i="1" spc="-20" dirty="0">
                <a:latin typeface="Times New Roman"/>
                <a:cs typeface="Times New Roman"/>
              </a:rPr>
              <a:t> </a:t>
            </a:r>
            <a:r>
              <a:rPr sz="2400" dirty="0">
                <a:latin typeface="Times New Roman"/>
                <a:cs typeface="Times New Roman"/>
              </a:rPr>
              <a:t>at a road</a:t>
            </a:r>
            <a:r>
              <a:rPr sz="2400" spc="-20" dirty="0">
                <a:latin typeface="Times New Roman"/>
                <a:cs typeface="Times New Roman"/>
              </a:rPr>
              <a:t> </a:t>
            </a:r>
            <a:r>
              <a:rPr sz="2400" dirty="0">
                <a:latin typeface="Times New Roman"/>
                <a:cs typeface="Times New Roman"/>
              </a:rPr>
              <a:t>junction,</a:t>
            </a:r>
            <a:r>
              <a:rPr sz="2400" spc="-40" dirty="0">
                <a:latin typeface="Times New Roman"/>
                <a:cs typeface="Times New Roman"/>
              </a:rPr>
              <a:t> </a:t>
            </a:r>
            <a:r>
              <a:rPr sz="2400" dirty="0">
                <a:latin typeface="Times New Roman"/>
                <a:cs typeface="Times New Roman"/>
              </a:rPr>
              <a:t>the</a:t>
            </a:r>
            <a:r>
              <a:rPr sz="2400" spc="-10" dirty="0">
                <a:latin typeface="Times New Roman"/>
                <a:cs typeface="Times New Roman"/>
              </a:rPr>
              <a:t> </a:t>
            </a:r>
            <a:r>
              <a:rPr sz="2400" dirty="0">
                <a:latin typeface="Times New Roman"/>
                <a:cs typeface="Times New Roman"/>
              </a:rPr>
              <a:t>taxi</a:t>
            </a:r>
            <a:r>
              <a:rPr sz="2400" spc="-15" dirty="0">
                <a:latin typeface="Times New Roman"/>
                <a:cs typeface="Times New Roman"/>
              </a:rPr>
              <a:t> </a:t>
            </a:r>
            <a:r>
              <a:rPr sz="2400" dirty="0">
                <a:latin typeface="Times New Roman"/>
                <a:cs typeface="Times New Roman"/>
              </a:rPr>
              <a:t>can</a:t>
            </a:r>
            <a:r>
              <a:rPr sz="2400" spc="-15" dirty="0">
                <a:latin typeface="Times New Roman"/>
                <a:cs typeface="Times New Roman"/>
              </a:rPr>
              <a:t> </a:t>
            </a:r>
            <a:r>
              <a:rPr sz="2400" dirty="0">
                <a:latin typeface="Times New Roman"/>
                <a:cs typeface="Times New Roman"/>
              </a:rPr>
              <a:t>turn </a:t>
            </a:r>
            <a:r>
              <a:rPr sz="2400" spc="-5" dirty="0">
                <a:latin typeface="Times New Roman"/>
                <a:cs typeface="Times New Roman"/>
              </a:rPr>
              <a:t>left,</a:t>
            </a:r>
            <a:r>
              <a:rPr sz="2400" spc="-25" dirty="0">
                <a:latin typeface="Times New Roman"/>
                <a:cs typeface="Times New Roman"/>
              </a:rPr>
              <a:t> </a:t>
            </a:r>
            <a:r>
              <a:rPr sz="2400" dirty="0">
                <a:latin typeface="Times New Roman"/>
                <a:cs typeface="Times New Roman"/>
              </a:rPr>
              <a:t>right,</a:t>
            </a:r>
            <a:r>
              <a:rPr sz="2400" spc="-25" dirty="0">
                <a:latin typeface="Times New Roman"/>
                <a:cs typeface="Times New Roman"/>
              </a:rPr>
              <a:t> </a:t>
            </a:r>
            <a:r>
              <a:rPr sz="2400" dirty="0">
                <a:latin typeface="Times New Roman"/>
                <a:cs typeface="Times New Roman"/>
              </a:rPr>
              <a:t>or go</a:t>
            </a:r>
          </a:p>
          <a:p>
            <a:pPr marL="355600">
              <a:spcBef>
                <a:spcPts val="5"/>
              </a:spcBef>
            </a:pPr>
            <a:r>
              <a:rPr sz="2400" spc="-5" dirty="0">
                <a:latin typeface="Times New Roman"/>
                <a:cs typeface="Times New Roman"/>
              </a:rPr>
              <a:t>straight</a:t>
            </a:r>
            <a:r>
              <a:rPr sz="2400" spc="-60" dirty="0">
                <a:latin typeface="Times New Roman"/>
                <a:cs typeface="Times New Roman"/>
              </a:rPr>
              <a:t> </a:t>
            </a:r>
            <a:r>
              <a:rPr sz="2400" dirty="0">
                <a:latin typeface="Times New Roman"/>
                <a:cs typeface="Times New Roman"/>
              </a:rPr>
              <a:t>on.</a:t>
            </a:r>
          </a:p>
          <a:p>
            <a:pPr marL="355600" indent="-342900">
              <a:spcBef>
                <a:spcPts val="575"/>
              </a:spcBef>
              <a:buFont typeface="Wingdings"/>
              <a:buChar char=""/>
              <a:tabLst>
                <a:tab pos="355600" algn="l"/>
              </a:tabLst>
            </a:pPr>
            <a:r>
              <a:rPr sz="2400" dirty="0">
                <a:latin typeface="Times New Roman"/>
                <a:cs typeface="Times New Roman"/>
              </a:rPr>
              <a:t>The</a:t>
            </a:r>
            <a:r>
              <a:rPr sz="2400" spc="-20" dirty="0">
                <a:latin typeface="Times New Roman"/>
                <a:cs typeface="Times New Roman"/>
              </a:rPr>
              <a:t> </a:t>
            </a:r>
            <a:r>
              <a:rPr sz="2400" dirty="0">
                <a:latin typeface="Times New Roman"/>
                <a:cs typeface="Times New Roman"/>
              </a:rPr>
              <a:t>right</a:t>
            </a:r>
            <a:r>
              <a:rPr sz="2400" spc="-25" dirty="0">
                <a:latin typeface="Times New Roman"/>
                <a:cs typeface="Times New Roman"/>
              </a:rPr>
              <a:t> </a:t>
            </a:r>
            <a:r>
              <a:rPr sz="2400" spc="-5" dirty="0">
                <a:latin typeface="Times New Roman"/>
                <a:cs typeface="Times New Roman"/>
              </a:rPr>
              <a:t>decision</a:t>
            </a:r>
            <a:r>
              <a:rPr sz="2400" spc="-25" dirty="0">
                <a:latin typeface="Times New Roman"/>
                <a:cs typeface="Times New Roman"/>
              </a:rPr>
              <a:t> </a:t>
            </a:r>
            <a:r>
              <a:rPr sz="2400" dirty="0">
                <a:latin typeface="Times New Roman"/>
                <a:cs typeface="Times New Roman"/>
              </a:rPr>
              <a:t>depends on</a:t>
            </a:r>
            <a:r>
              <a:rPr sz="2400" spc="-5" dirty="0">
                <a:latin typeface="Times New Roman"/>
                <a:cs typeface="Times New Roman"/>
              </a:rPr>
              <a:t> </a:t>
            </a:r>
            <a:r>
              <a:rPr sz="2400" u="heavy" spc="-5" dirty="0">
                <a:uFill>
                  <a:solidFill>
                    <a:srgbClr val="000000"/>
                  </a:solidFill>
                </a:uFill>
                <a:latin typeface="Times New Roman"/>
                <a:cs typeface="Times New Roman"/>
              </a:rPr>
              <a:t>where </a:t>
            </a:r>
            <a:r>
              <a:rPr sz="2400" u="heavy" dirty="0">
                <a:uFill>
                  <a:solidFill>
                    <a:srgbClr val="000000"/>
                  </a:solidFill>
                </a:uFill>
                <a:latin typeface="Times New Roman"/>
                <a:cs typeface="Times New Roman"/>
              </a:rPr>
              <a:t>the</a:t>
            </a:r>
            <a:r>
              <a:rPr sz="2400" u="heavy" spc="-1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taxi</a:t>
            </a:r>
            <a:r>
              <a:rPr sz="2400" u="heavy" spc="-2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is</a:t>
            </a:r>
            <a:r>
              <a:rPr sz="2400" u="heavy" spc="-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trying</a:t>
            </a:r>
            <a:r>
              <a:rPr sz="2400" u="heavy" spc="-3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to</a:t>
            </a:r>
            <a:r>
              <a:rPr sz="2400" u="heavy" spc="-1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get</a:t>
            </a:r>
            <a:r>
              <a:rPr sz="2400" u="heavy" spc="-5" dirty="0">
                <a:uFill>
                  <a:solidFill>
                    <a:srgbClr val="000000"/>
                  </a:solidFill>
                </a:uFill>
                <a:latin typeface="Times New Roman"/>
                <a:cs typeface="Times New Roman"/>
              </a:rPr>
              <a:t> </a:t>
            </a:r>
            <a:r>
              <a:rPr sz="2400" u="heavy" spc="5" dirty="0">
                <a:uFill>
                  <a:solidFill>
                    <a:srgbClr val="000000"/>
                  </a:solidFill>
                </a:uFill>
                <a:latin typeface="Times New Roman"/>
                <a:cs typeface="Times New Roman"/>
              </a:rPr>
              <a:t>to</a:t>
            </a:r>
            <a:r>
              <a:rPr sz="2400" spc="5" dirty="0">
                <a:latin typeface="Times New Roman"/>
                <a:cs typeface="Times New Roman"/>
              </a:rPr>
              <a:t>.</a:t>
            </a:r>
            <a:endParaRPr sz="2400" dirty="0">
              <a:latin typeface="Times New Roman"/>
              <a:cs typeface="Times New Roman"/>
            </a:endParaRPr>
          </a:p>
          <a:p>
            <a:pPr>
              <a:spcBef>
                <a:spcPts val="10"/>
              </a:spcBef>
            </a:pPr>
            <a:endParaRPr sz="3500" dirty="0">
              <a:latin typeface="Times New Roman"/>
              <a:cs typeface="Times New Roman"/>
            </a:endParaRPr>
          </a:p>
          <a:p>
            <a:pPr marL="355600" indent="-342900">
              <a:buFont typeface="Wingdings"/>
              <a:buChar char=""/>
              <a:tabLst>
                <a:tab pos="355600" algn="l"/>
              </a:tabLst>
            </a:pPr>
            <a:r>
              <a:rPr sz="2400" dirty="0">
                <a:latin typeface="Times New Roman"/>
                <a:cs typeface="Times New Roman"/>
              </a:rPr>
              <a:t>In</a:t>
            </a:r>
            <a:r>
              <a:rPr sz="2400" spc="-5" dirty="0">
                <a:latin typeface="Times New Roman"/>
                <a:cs typeface="Times New Roman"/>
              </a:rPr>
              <a:t> </a:t>
            </a:r>
            <a:r>
              <a:rPr sz="2400" dirty="0">
                <a:latin typeface="Times New Roman"/>
                <a:cs typeface="Times New Roman"/>
              </a:rPr>
              <a:t>other</a:t>
            </a:r>
            <a:r>
              <a:rPr sz="2400" spc="-20" dirty="0">
                <a:latin typeface="Times New Roman"/>
                <a:cs typeface="Times New Roman"/>
              </a:rPr>
              <a:t> </a:t>
            </a:r>
            <a:r>
              <a:rPr sz="2400" spc="-5" dirty="0">
                <a:latin typeface="Times New Roman"/>
                <a:cs typeface="Times New Roman"/>
              </a:rPr>
              <a:t>words,</a:t>
            </a:r>
            <a:r>
              <a:rPr sz="2400" spc="5" dirty="0">
                <a:latin typeface="Times New Roman"/>
                <a:cs typeface="Times New Roman"/>
              </a:rPr>
              <a:t> </a:t>
            </a:r>
            <a:r>
              <a:rPr sz="2400" dirty="0">
                <a:latin typeface="Times New Roman"/>
                <a:cs typeface="Times New Roman"/>
              </a:rPr>
              <a:t>the</a:t>
            </a:r>
            <a:r>
              <a:rPr sz="2400" spc="-20" dirty="0">
                <a:latin typeface="Times New Roman"/>
                <a:cs typeface="Times New Roman"/>
              </a:rPr>
              <a:t> </a:t>
            </a:r>
            <a:r>
              <a:rPr sz="2400" dirty="0">
                <a:latin typeface="Times New Roman"/>
                <a:cs typeface="Times New Roman"/>
              </a:rPr>
              <a:t>agent</a:t>
            </a:r>
            <a:r>
              <a:rPr sz="2400" spc="-10" dirty="0">
                <a:latin typeface="Times New Roman"/>
                <a:cs typeface="Times New Roman"/>
              </a:rPr>
              <a:t> </a:t>
            </a:r>
            <a:r>
              <a:rPr sz="2400" dirty="0">
                <a:latin typeface="Times New Roman"/>
                <a:cs typeface="Times New Roman"/>
              </a:rPr>
              <a:t>needs </a:t>
            </a:r>
            <a:r>
              <a:rPr sz="2400" spc="-10" dirty="0">
                <a:latin typeface="Times New Roman"/>
                <a:cs typeface="Times New Roman"/>
              </a:rPr>
              <a:t>some</a:t>
            </a:r>
            <a:r>
              <a:rPr sz="2400" spc="5" dirty="0">
                <a:latin typeface="Times New Roman"/>
                <a:cs typeface="Times New Roman"/>
              </a:rPr>
              <a:t> </a:t>
            </a:r>
            <a:r>
              <a:rPr sz="2400" spc="-5" dirty="0">
                <a:latin typeface="Times New Roman"/>
                <a:cs typeface="Times New Roman"/>
              </a:rPr>
              <a:t>sort</a:t>
            </a:r>
            <a:r>
              <a:rPr sz="2400" spc="-10" dirty="0">
                <a:latin typeface="Times New Roman"/>
                <a:cs typeface="Times New Roman"/>
              </a:rPr>
              <a:t> </a:t>
            </a:r>
            <a:r>
              <a:rPr sz="2400" dirty="0">
                <a:latin typeface="Times New Roman"/>
                <a:cs typeface="Times New Roman"/>
              </a:rPr>
              <a:t>of</a:t>
            </a:r>
            <a:r>
              <a:rPr sz="2400" spc="15" dirty="0">
                <a:latin typeface="Times New Roman"/>
                <a:cs typeface="Times New Roman"/>
              </a:rPr>
              <a:t> </a:t>
            </a:r>
            <a:r>
              <a:rPr sz="2400" b="1" dirty="0">
                <a:latin typeface="Times New Roman"/>
                <a:cs typeface="Times New Roman"/>
              </a:rPr>
              <a:t>goal </a:t>
            </a:r>
            <a:r>
              <a:rPr sz="2400" spc="-5" dirty="0">
                <a:latin typeface="Times New Roman"/>
                <a:cs typeface="Times New Roman"/>
              </a:rPr>
              <a:t>information.</a:t>
            </a:r>
            <a:endParaRPr sz="2400" dirty="0">
              <a:latin typeface="Times New Roman"/>
              <a:cs typeface="Times New Roman"/>
            </a:endParaRPr>
          </a:p>
          <a:p>
            <a:pPr marL="317500">
              <a:spcBef>
                <a:spcPts val="975"/>
              </a:spcBef>
            </a:pPr>
            <a:r>
              <a:rPr sz="2000" dirty="0">
                <a:latin typeface="Times New Roman"/>
                <a:cs typeface="Times New Roman"/>
              </a:rPr>
              <a:t>-</a:t>
            </a:r>
            <a:r>
              <a:rPr sz="2000" spc="-10" dirty="0">
                <a:latin typeface="Times New Roman"/>
                <a:cs typeface="Times New Roman"/>
              </a:rPr>
              <a:t> </a:t>
            </a:r>
            <a:r>
              <a:rPr sz="2000" dirty="0">
                <a:latin typeface="Times New Roman"/>
                <a:cs typeface="Times New Roman"/>
              </a:rPr>
              <a:t>describes</a:t>
            </a:r>
            <a:r>
              <a:rPr sz="2000" spc="-50" dirty="0">
                <a:latin typeface="Times New Roman"/>
                <a:cs typeface="Times New Roman"/>
              </a:rPr>
              <a:t> </a:t>
            </a:r>
            <a:r>
              <a:rPr sz="2000" spc="-5" dirty="0">
                <a:latin typeface="Times New Roman"/>
                <a:cs typeface="Times New Roman"/>
              </a:rPr>
              <a:t>situations</a:t>
            </a:r>
            <a:r>
              <a:rPr sz="2000" spc="-40" dirty="0">
                <a:latin typeface="Times New Roman"/>
                <a:cs typeface="Times New Roman"/>
              </a:rPr>
              <a:t> </a:t>
            </a:r>
            <a:r>
              <a:rPr sz="2000" dirty="0">
                <a:latin typeface="Times New Roman"/>
                <a:cs typeface="Times New Roman"/>
              </a:rPr>
              <a:t>that</a:t>
            </a:r>
            <a:r>
              <a:rPr sz="2000" spc="-20" dirty="0">
                <a:latin typeface="Times New Roman"/>
                <a:cs typeface="Times New Roman"/>
              </a:rPr>
              <a:t> </a:t>
            </a:r>
            <a:r>
              <a:rPr sz="2000" dirty="0">
                <a:latin typeface="Times New Roman"/>
                <a:cs typeface="Times New Roman"/>
              </a:rPr>
              <a:t>are</a:t>
            </a:r>
            <a:r>
              <a:rPr sz="2000" spc="-10" dirty="0">
                <a:latin typeface="Times New Roman"/>
                <a:cs typeface="Times New Roman"/>
              </a:rPr>
              <a:t> </a:t>
            </a:r>
            <a:r>
              <a:rPr sz="2000" dirty="0">
                <a:latin typeface="Times New Roman"/>
                <a:cs typeface="Times New Roman"/>
              </a:rPr>
              <a:t>desirable.</a:t>
            </a:r>
          </a:p>
          <a:p>
            <a:pPr>
              <a:spcBef>
                <a:spcPts val="30"/>
              </a:spcBef>
            </a:pPr>
            <a:endParaRPr sz="3050" dirty="0">
              <a:latin typeface="Times New Roman"/>
              <a:cs typeface="Times New Roman"/>
            </a:endParaRPr>
          </a:p>
          <a:p>
            <a:pPr marL="355600" indent="-342900">
              <a:buFont typeface="Wingdings"/>
              <a:buChar char=""/>
              <a:tabLst>
                <a:tab pos="355600" algn="l"/>
              </a:tabLst>
            </a:pPr>
            <a:r>
              <a:rPr sz="2400" dirty="0">
                <a:latin typeface="Times New Roman"/>
                <a:cs typeface="Times New Roman"/>
              </a:rPr>
              <a:t>here,</a:t>
            </a:r>
            <a:r>
              <a:rPr sz="2400" spc="-15" dirty="0">
                <a:latin typeface="Times New Roman"/>
                <a:cs typeface="Times New Roman"/>
              </a:rPr>
              <a:t> </a:t>
            </a:r>
            <a:r>
              <a:rPr sz="2400" dirty="0">
                <a:solidFill>
                  <a:srgbClr val="00AFEF"/>
                </a:solidFill>
                <a:latin typeface="Times New Roman"/>
                <a:cs typeface="Times New Roman"/>
              </a:rPr>
              <a:t>decider</a:t>
            </a:r>
            <a:r>
              <a:rPr sz="2400" spc="-35" dirty="0">
                <a:solidFill>
                  <a:srgbClr val="00AFEF"/>
                </a:solidFill>
                <a:latin typeface="Times New Roman"/>
                <a:cs typeface="Times New Roman"/>
              </a:rPr>
              <a:t> </a:t>
            </a:r>
            <a:r>
              <a:rPr sz="2400" dirty="0">
                <a:solidFill>
                  <a:srgbClr val="00AFEF"/>
                </a:solidFill>
                <a:latin typeface="Times New Roman"/>
                <a:cs typeface="Times New Roman"/>
              </a:rPr>
              <a:t>need</a:t>
            </a:r>
            <a:r>
              <a:rPr sz="2400" spc="-15" dirty="0">
                <a:solidFill>
                  <a:srgbClr val="00AFEF"/>
                </a:solidFill>
                <a:latin typeface="Times New Roman"/>
                <a:cs typeface="Times New Roman"/>
              </a:rPr>
              <a:t> </a:t>
            </a:r>
            <a:r>
              <a:rPr sz="2400" spc="-5" dirty="0">
                <a:solidFill>
                  <a:srgbClr val="00AFEF"/>
                </a:solidFill>
                <a:latin typeface="Times New Roman"/>
                <a:cs typeface="Times New Roman"/>
              </a:rPr>
              <a:t>search</a:t>
            </a:r>
            <a:r>
              <a:rPr sz="2400" spc="-10" dirty="0">
                <a:solidFill>
                  <a:srgbClr val="00AFEF"/>
                </a:solidFill>
                <a:latin typeface="Times New Roman"/>
                <a:cs typeface="Times New Roman"/>
              </a:rPr>
              <a:t> </a:t>
            </a:r>
            <a:r>
              <a:rPr sz="2400" dirty="0">
                <a:solidFill>
                  <a:srgbClr val="00AFEF"/>
                </a:solidFill>
                <a:latin typeface="Times New Roman"/>
                <a:cs typeface="Times New Roman"/>
              </a:rPr>
              <a:t>and</a:t>
            </a:r>
            <a:r>
              <a:rPr sz="2400" spc="-20" dirty="0">
                <a:solidFill>
                  <a:srgbClr val="00AFEF"/>
                </a:solidFill>
                <a:latin typeface="Times New Roman"/>
                <a:cs typeface="Times New Roman"/>
              </a:rPr>
              <a:t> </a:t>
            </a:r>
            <a:r>
              <a:rPr sz="2400" dirty="0">
                <a:solidFill>
                  <a:srgbClr val="00AFEF"/>
                </a:solidFill>
                <a:latin typeface="Times New Roman"/>
                <a:cs typeface="Times New Roman"/>
              </a:rPr>
              <a:t>planning</a:t>
            </a:r>
            <a:r>
              <a:rPr sz="2400" spc="-30" dirty="0">
                <a:solidFill>
                  <a:srgbClr val="00AFEF"/>
                </a:solidFill>
                <a:latin typeface="Times New Roman"/>
                <a:cs typeface="Times New Roman"/>
              </a:rPr>
              <a:t> </a:t>
            </a:r>
            <a:r>
              <a:rPr sz="2400" dirty="0">
                <a:solidFill>
                  <a:srgbClr val="00AFEF"/>
                </a:solidFill>
                <a:latin typeface="Times New Roman"/>
                <a:cs typeface="Times New Roman"/>
              </a:rPr>
              <a:t>issues</a:t>
            </a:r>
            <a:r>
              <a:rPr sz="2400" dirty="0">
                <a:latin typeface="Times New Roman"/>
                <a:cs typeface="Times New Roman"/>
              </a:rPr>
              <a: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0075" y="12201"/>
            <a:ext cx="7943850" cy="641201"/>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4000" dirty="0"/>
              <a:t>3.</a:t>
            </a:r>
            <a:r>
              <a:rPr sz="4000" spc="-180" dirty="0"/>
              <a:t> </a:t>
            </a:r>
            <a:r>
              <a:rPr sz="4000" spc="-5" dirty="0"/>
              <a:t>Agent</a:t>
            </a:r>
            <a:r>
              <a:rPr sz="4000" spc="-80" dirty="0"/>
              <a:t> </a:t>
            </a:r>
            <a:r>
              <a:rPr sz="4000" spc="-45" dirty="0"/>
              <a:t>Types</a:t>
            </a:r>
            <a:r>
              <a:rPr sz="4000" spc="-10" dirty="0"/>
              <a:t> </a:t>
            </a:r>
            <a:r>
              <a:rPr sz="4000" spc="-5" dirty="0"/>
              <a:t>(3.</a:t>
            </a:r>
            <a:r>
              <a:rPr sz="4000" spc="-10" dirty="0"/>
              <a:t> </a:t>
            </a:r>
            <a:r>
              <a:rPr sz="4000" dirty="0"/>
              <a:t>Goal-based</a:t>
            </a:r>
            <a:r>
              <a:rPr sz="4000" spc="-175" dirty="0"/>
              <a:t> </a:t>
            </a:r>
            <a:r>
              <a:rPr sz="4000" spc="-5" dirty="0"/>
              <a:t>Agents)</a:t>
            </a:r>
          </a:p>
        </p:txBody>
      </p:sp>
      <p:sp>
        <p:nvSpPr>
          <p:cNvPr id="3" name="object 3"/>
          <p:cNvSpPr txBox="1"/>
          <p:nvPr/>
        </p:nvSpPr>
        <p:spPr>
          <a:xfrm>
            <a:off x="9123211" y="75946"/>
            <a:ext cx="1493520" cy="513715"/>
          </a:xfrm>
          <a:prstGeom prst="rect">
            <a:avLst/>
          </a:prstGeom>
        </p:spPr>
        <p:txBody>
          <a:bodyPr vert="horz" wrap="square" lIns="0" tIns="12700" rIns="0" bIns="0" rtlCol="0">
            <a:spAutoFit/>
          </a:bodyPr>
          <a:lstStyle/>
          <a:p>
            <a:pPr marL="12700">
              <a:spcBef>
                <a:spcPts val="100"/>
              </a:spcBef>
            </a:pPr>
            <a:r>
              <a:rPr sz="3200" spc="-5" dirty="0">
                <a:latin typeface="Times New Roman"/>
                <a:cs typeface="Times New Roman"/>
              </a:rPr>
              <a:t>(Cont…)</a:t>
            </a:r>
            <a:endParaRPr sz="3200">
              <a:latin typeface="Times New Roman"/>
              <a:cs typeface="Times New Roman"/>
            </a:endParaRPr>
          </a:p>
        </p:txBody>
      </p:sp>
      <p:sp>
        <p:nvSpPr>
          <p:cNvPr id="4" name="object 4"/>
          <p:cNvSpPr txBox="1"/>
          <p:nvPr/>
        </p:nvSpPr>
        <p:spPr>
          <a:xfrm>
            <a:off x="1782267" y="1723136"/>
            <a:ext cx="3826510" cy="3306033"/>
          </a:xfrm>
          <a:prstGeom prst="rect">
            <a:avLst/>
          </a:prstGeom>
        </p:spPr>
        <p:txBody>
          <a:bodyPr vert="horz" wrap="square" lIns="0" tIns="12700" rIns="0" bIns="0" rtlCol="0">
            <a:spAutoFit/>
          </a:bodyPr>
          <a:lstStyle/>
          <a:p>
            <a:pPr marL="355600" marR="648335" indent="-342900">
              <a:spcBef>
                <a:spcPts val="100"/>
              </a:spcBef>
              <a:buChar char="•"/>
              <a:tabLst>
                <a:tab pos="354965" algn="l"/>
                <a:tab pos="355600" algn="l"/>
              </a:tabLst>
            </a:pPr>
            <a:r>
              <a:rPr sz="2400" spc="-5" dirty="0">
                <a:latin typeface="Times New Roman"/>
                <a:cs typeface="Times New Roman"/>
              </a:rPr>
              <a:t>Goal</a:t>
            </a:r>
            <a:r>
              <a:rPr sz="2400" spc="-35" dirty="0">
                <a:latin typeface="Times New Roman"/>
                <a:cs typeface="Times New Roman"/>
              </a:rPr>
              <a:t> </a:t>
            </a:r>
            <a:r>
              <a:rPr sz="2400" dirty="0">
                <a:latin typeface="Times New Roman"/>
                <a:cs typeface="Times New Roman"/>
              </a:rPr>
              <a:t>reflects</a:t>
            </a:r>
            <a:r>
              <a:rPr sz="2400" spc="-65" dirty="0">
                <a:latin typeface="Times New Roman"/>
                <a:cs typeface="Times New Roman"/>
              </a:rPr>
              <a:t> </a:t>
            </a:r>
            <a:r>
              <a:rPr sz="2400" dirty="0">
                <a:latin typeface="Times New Roman"/>
                <a:cs typeface="Times New Roman"/>
              </a:rPr>
              <a:t>desires</a:t>
            </a:r>
            <a:r>
              <a:rPr sz="2400" spc="-45" dirty="0">
                <a:latin typeface="Times New Roman"/>
                <a:cs typeface="Times New Roman"/>
              </a:rPr>
              <a:t> </a:t>
            </a:r>
            <a:r>
              <a:rPr sz="2400" dirty="0">
                <a:latin typeface="Times New Roman"/>
                <a:cs typeface="Times New Roman"/>
              </a:rPr>
              <a:t>of </a:t>
            </a:r>
            <a:r>
              <a:rPr sz="2400" spc="-585" dirty="0">
                <a:latin typeface="Times New Roman"/>
                <a:cs typeface="Times New Roman"/>
              </a:rPr>
              <a:t> </a:t>
            </a:r>
            <a:r>
              <a:rPr sz="2400" spc="-5" dirty="0">
                <a:latin typeface="Times New Roman"/>
                <a:cs typeface="Times New Roman"/>
              </a:rPr>
              <a:t>agents.</a:t>
            </a:r>
            <a:endParaRPr sz="2400">
              <a:latin typeface="Times New Roman"/>
              <a:cs typeface="Times New Roman"/>
            </a:endParaRPr>
          </a:p>
          <a:p>
            <a:pPr>
              <a:spcBef>
                <a:spcPts val="5"/>
              </a:spcBef>
              <a:buChar char="•"/>
            </a:pPr>
            <a:endParaRPr sz="3500">
              <a:latin typeface="Times New Roman"/>
              <a:cs typeface="Times New Roman"/>
            </a:endParaRPr>
          </a:p>
          <a:p>
            <a:pPr marL="355600" indent="-342900">
              <a:buChar char="•"/>
              <a:tabLst>
                <a:tab pos="354965" algn="l"/>
                <a:tab pos="355600" algn="l"/>
              </a:tabLst>
            </a:pPr>
            <a:r>
              <a:rPr sz="2400" spc="-5" dirty="0">
                <a:latin typeface="Times New Roman"/>
                <a:cs typeface="Times New Roman"/>
              </a:rPr>
              <a:t>May</a:t>
            </a:r>
            <a:r>
              <a:rPr sz="2400" spc="-20" dirty="0">
                <a:latin typeface="Times New Roman"/>
                <a:cs typeface="Times New Roman"/>
              </a:rPr>
              <a:t> </a:t>
            </a:r>
            <a:r>
              <a:rPr sz="2400" dirty="0">
                <a:latin typeface="Times New Roman"/>
                <a:cs typeface="Times New Roman"/>
              </a:rPr>
              <a:t>project</a:t>
            </a:r>
            <a:r>
              <a:rPr sz="2400" spc="-45" dirty="0">
                <a:latin typeface="Times New Roman"/>
                <a:cs typeface="Times New Roman"/>
              </a:rPr>
              <a:t> </a:t>
            </a:r>
            <a:r>
              <a:rPr sz="2400" dirty="0">
                <a:latin typeface="Times New Roman"/>
                <a:cs typeface="Times New Roman"/>
              </a:rPr>
              <a:t>actions</a:t>
            </a:r>
            <a:r>
              <a:rPr sz="2400" spc="-50" dirty="0">
                <a:latin typeface="Times New Roman"/>
                <a:cs typeface="Times New Roman"/>
              </a:rPr>
              <a:t> </a:t>
            </a:r>
            <a:r>
              <a:rPr sz="2400" dirty="0">
                <a:latin typeface="Times New Roman"/>
                <a:cs typeface="Times New Roman"/>
              </a:rPr>
              <a:t>to</a:t>
            </a:r>
            <a:r>
              <a:rPr sz="2400" spc="-10" dirty="0">
                <a:latin typeface="Times New Roman"/>
                <a:cs typeface="Times New Roman"/>
              </a:rPr>
              <a:t> </a:t>
            </a:r>
            <a:r>
              <a:rPr sz="2400" spc="-5" dirty="0">
                <a:latin typeface="Times New Roman"/>
                <a:cs typeface="Times New Roman"/>
              </a:rPr>
              <a:t>see</a:t>
            </a:r>
            <a:r>
              <a:rPr sz="2400" spc="-15" dirty="0">
                <a:latin typeface="Times New Roman"/>
                <a:cs typeface="Times New Roman"/>
              </a:rPr>
              <a:t> </a:t>
            </a:r>
            <a:r>
              <a:rPr sz="2400" dirty="0">
                <a:latin typeface="Times New Roman"/>
                <a:cs typeface="Times New Roman"/>
              </a:rPr>
              <a:t>if</a:t>
            </a:r>
            <a:endParaRPr sz="2400">
              <a:latin typeface="Times New Roman"/>
              <a:cs typeface="Times New Roman"/>
            </a:endParaRPr>
          </a:p>
          <a:p>
            <a:pPr marL="355600">
              <a:spcBef>
                <a:spcPts val="5"/>
              </a:spcBef>
            </a:pPr>
            <a:r>
              <a:rPr sz="2400" dirty="0">
                <a:latin typeface="Times New Roman"/>
                <a:cs typeface="Times New Roman"/>
              </a:rPr>
              <a:t>consistent</a:t>
            </a:r>
            <a:r>
              <a:rPr sz="2400" spc="-65" dirty="0">
                <a:latin typeface="Times New Roman"/>
                <a:cs typeface="Times New Roman"/>
              </a:rPr>
              <a:t> </a:t>
            </a:r>
            <a:r>
              <a:rPr sz="2400" spc="-5" dirty="0">
                <a:latin typeface="Times New Roman"/>
                <a:cs typeface="Times New Roman"/>
              </a:rPr>
              <a:t>with</a:t>
            </a:r>
            <a:r>
              <a:rPr sz="2400" spc="-35" dirty="0">
                <a:latin typeface="Times New Roman"/>
                <a:cs typeface="Times New Roman"/>
              </a:rPr>
              <a:t> </a:t>
            </a:r>
            <a:r>
              <a:rPr sz="2400" dirty="0">
                <a:latin typeface="Times New Roman"/>
                <a:cs typeface="Times New Roman"/>
              </a:rPr>
              <a:t>goals.</a:t>
            </a:r>
            <a:endParaRPr sz="2400">
              <a:latin typeface="Times New Roman"/>
              <a:cs typeface="Times New Roman"/>
            </a:endParaRPr>
          </a:p>
          <a:p>
            <a:pPr>
              <a:spcBef>
                <a:spcPts val="5"/>
              </a:spcBef>
            </a:pPr>
            <a:endParaRPr sz="3500">
              <a:latin typeface="Times New Roman"/>
              <a:cs typeface="Times New Roman"/>
            </a:endParaRPr>
          </a:p>
          <a:p>
            <a:pPr marL="355600" marR="387985" indent="-342900">
              <a:buChar char="•"/>
              <a:tabLst>
                <a:tab pos="354965" algn="l"/>
                <a:tab pos="355600" algn="l"/>
              </a:tabLst>
            </a:pPr>
            <a:r>
              <a:rPr sz="2400" spc="-35" dirty="0">
                <a:solidFill>
                  <a:srgbClr val="FF0000"/>
                </a:solidFill>
                <a:latin typeface="Times New Roman"/>
                <a:cs typeface="Times New Roman"/>
              </a:rPr>
              <a:t>Takes</a:t>
            </a:r>
            <a:r>
              <a:rPr sz="2400" spc="-15" dirty="0">
                <a:solidFill>
                  <a:srgbClr val="FF0000"/>
                </a:solidFill>
                <a:latin typeface="Times New Roman"/>
                <a:cs typeface="Times New Roman"/>
              </a:rPr>
              <a:t> </a:t>
            </a:r>
            <a:r>
              <a:rPr sz="2400" spc="-5" dirty="0">
                <a:solidFill>
                  <a:srgbClr val="FF0000"/>
                </a:solidFill>
                <a:latin typeface="Times New Roman"/>
                <a:cs typeface="Times New Roman"/>
              </a:rPr>
              <a:t>time</a:t>
            </a:r>
            <a:r>
              <a:rPr sz="2400" spc="-5" dirty="0">
                <a:latin typeface="Times New Roman"/>
                <a:cs typeface="Times New Roman"/>
              </a:rPr>
              <a:t>,</a:t>
            </a:r>
            <a:r>
              <a:rPr sz="2400" spc="-25" dirty="0">
                <a:latin typeface="Times New Roman"/>
                <a:cs typeface="Times New Roman"/>
              </a:rPr>
              <a:t> </a:t>
            </a:r>
            <a:r>
              <a:rPr sz="2400" spc="-5" dirty="0">
                <a:latin typeface="Times New Roman"/>
                <a:cs typeface="Times New Roman"/>
              </a:rPr>
              <a:t>world </a:t>
            </a:r>
            <a:r>
              <a:rPr sz="2400" spc="-10" dirty="0">
                <a:solidFill>
                  <a:srgbClr val="00AFEF"/>
                </a:solidFill>
                <a:latin typeface="Times New Roman"/>
                <a:cs typeface="Times New Roman"/>
              </a:rPr>
              <a:t>may </a:t>
            </a:r>
            <a:r>
              <a:rPr sz="2400" spc="-5" dirty="0">
                <a:solidFill>
                  <a:srgbClr val="00AFEF"/>
                </a:solidFill>
                <a:latin typeface="Times New Roman"/>
                <a:cs typeface="Times New Roman"/>
              </a:rPr>
              <a:t> </a:t>
            </a:r>
            <a:r>
              <a:rPr sz="2400" dirty="0">
                <a:solidFill>
                  <a:srgbClr val="00AFEF"/>
                </a:solidFill>
                <a:latin typeface="Times New Roman"/>
                <a:cs typeface="Times New Roman"/>
              </a:rPr>
              <a:t>change</a:t>
            </a:r>
            <a:r>
              <a:rPr sz="2400" spc="-50" dirty="0">
                <a:solidFill>
                  <a:srgbClr val="00AFEF"/>
                </a:solidFill>
                <a:latin typeface="Times New Roman"/>
                <a:cs typeface="Times New Roman"/>
              </a:rPr>
              <a:t> </a:t>
            </a:r>
            <a:r>
              <a:rPr sz="2400" dirty="0">
                <a:solidFill>
                  <a:srgbClr val="00AFEF"/>
                </a:solidFill>
                <a:latin typeface="Times New Roman"/>
                <a:cs typeface="Times New Roman"/>
              </a:rPr>
              <a:t>during</a:t>
            </a:r>
            <a:r>
              <a:rPr sz="2400" spc="-50" dirty="0">
                <a:solidFill>
                  <a:srgbClr val="00AFEF"/>
                </a:solidFill>
                <a:latin typeface="Times New Roman"/>
                <a:cs typeface="Times New Roman"/>
              </a:rPr>
              <a:t> </a:t>
            </a:r>
            <a:r>
              <a:rPr sz="2400" dirty="0">
                <a:solidFill>
                  <a:srgbClr val="00AFEF"/>
                </a:solidFill>
                <a:latin typeface="Times New Roman"/>
                <a:cs typeface="Times New Roman"/>
              </a:rPr>
              <a:t>reasoning</a:t>
            </a:r>
            <a:r>
              <a:rPr sz="2400" dirty="0">
                <a:latin typeface="Times New Roman"/>
                <a:cs typeface="Times New Roman"/>
              </a:rPr>
              <a:t>.</a:t>
            </a:r>
            <a:endParaRPr sz="2400">
              <a:latin typeface="Times New Roman"/>
              <a:cs typeface="Times New Roman"/>
            </a:endParaRPr>
          </a:p>
        </p:txBody>
      </p:sp>
      <p:pic>
        <p:nvPicPr>
          <p:cNvPr id="5" name="object 5"/>
          <p:cNvPicPr/>
          <p:nvPr/>
        </p:nvPicPr>
        <p:blipFill>
          <a:blip r:embed="rId2" cstate="print"/>
          <a:stretch>
            <a:fillRect/>
          </a:stretch>
        </p:blipFill>
        <p:spPr>
          <a:xfrm>
            <a:off x="5928359" y="1700783"/>
            <a:ext cx="4559808" cy="3168396"/>
          </a:xfrm>
          <a:prstGeom prst="rect">
            <a:avLst/>
          </a:prstGeom>
        </p:spPr>
      </p:pic>
      <p:sp>
        <p:nvSpPr>
          <p:cNvPr id="6" name="object 6"/>
          <p:cNvSpPr txBox="1"/>
          <p:nvPr/>
        </p:nvSpPr>
        <p:spPr>
          <a:xfrm>
            <a:off x="6607555" y="4904309"/>
            <a:ext cx="2670810" cy="228909"/>
          </a:xfrm>
          <a:prstGeom prst="rect">
            <a:avLst/>
          </a:prstGeom>
        </p:spPr>
        <p:txBody>
          <a:bodyPr vert="horz" wrap="square" lIns="0" tIns="13335" rIns="0" bIns="0" rtlCol="0">
            <a:spAutoFit/>
          </a:bodyPr>
          <a:lstStyle/>
          <a:p>
            <a:pPr marL="12700">
              <a:spcBef>
                <a:spcPts val="105"/>
              </a:spcBef>
            </a:pPr>
            <a:r>
              <a:rPr sz="1400" b="1" spc="-10" dirty="0">
                <a:latin typeface="Times New Roman"/>
                <a:cs typeface="Times New Roman"/>
              </a:rPr>
              <a:t>F</a:t>
            </a:r>
            <a:r>
              <a:rPr sz="1400" b="1" dirty="0">
                <a:latin typeface="Times New Roman"/>
                <a:cs typeface="Times New Roman"/>
              </a:rPr>
              <a:t>ig</a:t>
            </a:r>
            <a:r>
              <a:rPr sz="1400" b="1" spc="-5" dirty="0">
                <a:latin typeface="Times New Roman"/>
                <a:cs typeface="Times New Roman"/>
              </a:rPr>
              <a:t>u</a:t>
            </a:r>
            <a:r>
              <a:rPr sz="1400" b="1" spc="-30" dirty="0">
                <a:latin typeface="Times New Roman"/>
                <a:cs typeface="Times New Roman"/>
              </a:rPr>
              <a:t>r</a:t>
            </a:r>
            <a:r>
              <a:rPr sz="1400" b="1" dirty="0">
                <a:latin typeface="Times New Roman"/>
                <a:cs typeface="Times New Roman"/>
              </a:rPr>
              <a:t>e:</a:t>
            </a:r>
            <a:r>
              <a:rPr sz="1400" b="1" spc="-110" dirty="0">
                <a:latin typeface="Times New Roman"/>
                <a:cs typeface="Times New Roman"/>
              </a:rPr>
              <a:t> </a:t>
            </a:r>
            <a:r>
              <a:rPr sz="1400" spc="-10" dirty="0">
                <a:latin typeface="Times New Roman"/>
                <a:cs typeface="Times New Roman"/>
              </a:rPr>
              <a:t>A</a:t>
            </a:r>
            <a:r>
              <a:rPr sz="1400" dirty="0">
                <a:latin typeface="Times New Roman"/>
                <a:cs typeface="Times New Roman"/>
              </a:rPr>
              <a:t>n agent</a:t>
            </a:r>
            <a:r>
              <a:rPr sz="1400" spc="-10" dirty="0">
                <a:latin typeface="Times New Roman"/>
                <a:cs typeface="Times New Roman"/>
              </a:rPr>
              <a:t> w</a:t>
            </a:r>
            <a:r>
              <a:rPr sz="1400" dirty="0">
                <a:latin typeface="Times New Roman"/>
                <a:cs typeface="Times New Roman"/>
              </a:rPr>
              <a:t>ith</a:t>
            </a:r>
            <a:r>
              <a:rPr sz="1400" spc="-25" dirty="0">
                <a:latin typeface="Times New Roman"/>
                <a:cs typeface="Times New Roman"/>
              </a:rPr>
              <a:t> </a:t>
            </a:r>
            <a:r>
              <a:rPr sz="1400" dirty="0">
                <a:latin typeface="Times New Roman"/>
                <a:cs typeface="Times New Roman"/>
              </a:rPr>
              <a:t>explicit</a:t>
            </a:r>
            <a:r>
              <a:rPr sz="1400" spc="-45" dirty="0">
                <a:latin typeface="Times New Roman"/>
                <a:cs typeface="Times New Roman"/>
              </a:rPr>
              <a:t> </a:t>
            </a:r>
            <a:r>
              <a:rPr sz="1400" dirty="0">
                <a:latin typeface="Times New Roman"/>
                <a:cs typeface="Times New Roman"/>
              </a:rPr>
              <a:t>goals.</a:t>
            </a:r>
            <a:endParaRPr sz="1400">
              <a:latin typeface="Times New Roman"/>
              <a:cs typeface="Times New Roman"/>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072" y="-326353"/>
            <a:ext cx="8414503" cy="1318310"/>
          </a:xfrm>
          <a:prstGeom prst="rect">
            <a:avLst/>
          </a:prstGeom>
        </p:spPr>
        <p:txBody>
          <a:bodyPr spcFirstLastPara="1" vert="horz" wrap="square" lIns="0" tIns="12700" rIns="0" bIns="0" rtlCol="0" anchor="ctr" anchorCtr="0">
            <a:spAutoFit/>
          </a:bodyPr>
          <a:lstStyle/>
          <a:p>
            <a:pPr marL="12700">
              <a:lnSpc>
                <a:spcPct val="100000"/>
              </a:lnSpc>
              <a:spcBef>
                <a:spcPts val="100"/>
              </a:spcBef>
            </a:pPr>
            <a:br>
              <a:rPr lang="en-IN" dirty="0"/>
            </a:br>
            <a:r>
              <a:rPr sz="4000" dirty="0"/>
              <a:t>3.</a:t>
            </a:r>
            <a:r>
              <a:rPr sz="4000" spc="-180" dirty="0"/>
              <a:t> </a:t>
            </a:r>
            <a:r>
              <a:rPr sz="4000" spc="-5" dirty="0"/>
              <a:t>Ag</a:t>
            </a:r>
            <a:r>
              <a:rPr sz="4000" spc="5" dirty="0"/>
              <a:t>e</a:t>
            </a:r>
            <a:r>
              <a:rPr sz="4000" dirty="0"/>
              <a:t>nt</a:t>
            </a:r>
            <a:r>
              <a:rPr sz="4000" spc="-80" dirty="0"/>
              <a:t> </a:t>
            </a:r>
            <a:r>
              <a:rPr sz="4000" spc="-235" dirty="0"/>
              <a:t>T</a:t>
            </a:r>
            <a:r>
              <a:rPr sz="4000" dirty="0"/>
              <a:t>y</a:t>
            </a:r>
            <a:r>
              <a:rPr sz="4000" spc="5" dirty="0"/>
              <a:t>p</a:t>
            </a:r>
            <a:r>
              <a:rPr sz="4000" dirty="0"/>
              <a:t>es</a:t>
            </a:r>
            <a:r>
              <a:rPr sz="4000" spc="-15" dirty="0"/>
              <a:t> </a:t>
            </a:r>
            <a:r>
              <a:rPr sz="4000" dirty="0"/>
              <a:t>(4.</a:t>
            </a:r>
            <a:r>
              <a:rPr sz="4000" spc="-15" dirty="0"/>
              <a:t> </a:t>
            </a:r>
            <a:r>
              <a:rPr sz="4000" spc="-5" dirty="0"/>
              <a:t>Utili</a:t>
            </a:r>
            <a:r>
              <a:rPr sz="4000" spc="-15" dirty="0"/>
              <a:t>t</a:t>
            </a:r>
            <a:r>
              <a:rPr sz="4000" spc="25" dirty="0"/>
              <a:t>y</a:t>
            </a:r>
            <a:r>
              <a:rPr sz="4000" dirty="0"/>
              <a:t>-b</a:t>
            </a:r>
            <a:r>
              <a:rPr sz="4000" spc="5" dirty="0"/>
              <a:t>a</a:t>
            </a:r>
            <a:r>
              <a:rPr sz="4000" spc="-5" dirty="0"/>
              <a:t>se</a:t>
            </a:r>
            <a:r>
              <a:rPr sz="4000" dirty="0"/>
              <a:t>d</a:t>
            </a:r>
            <a:r>
              <a:rPr sz="4000" spc="-204" dirty="0"/>
              <a:t> </a:t>
            </a:r>
            <a:r>
              <a:rPr sz="4000" spc="-5" dirty="0"/>
              <a:t>Ag</a:t>
            </a:r>
            <a:r>
              <a:rPr sz="4000" spc="5" dirty="0"/>
              <a:t>e</a:t>
            </a:r>
            <a:r>
              <a:rPr sz="4000" dirty="0"/>
              <a:t>nts)</a:t>
            </a:r>
          </a:p>
        </p:txBody>
      </p:sp>
      <p:sp>
        <p:nvSpPr>
          <p:cNvPr id="13" name="object 13"/>
          <p:cNvSpPr txBox="1"/>
          <p:nvPr/>
        </p:nvSpPr>
        <p:spPr>
          <a:xfrm>
            <a:off x="543612" y="784040"/>
            <a:ext cx="11104775" cy="4634602"/>
          </a:xfrm>
          <a:prstGeom prst="rect">
            <a:avLst/>
          </a:prstGeom>
        </p:spPr>
        <p:txBody>
          <a:bodyPr vert="horz" wrap="square" lIns="0" tIns="12700" rIns="0" bIns="0" rtlCol="0">
            <a:spAutoFit/>
          </a:bodyPr>
          <a:lstStyle/>
          <a:p>
            <a:pPr marL="355600" marR="1053465" indent="-342900">
              <a:spcBef>
                <a:spcPts val="100"/>
              </a:spcBef>
              <a:buFont typeface="Wingdings"/>
              <a:buChar char=""/>
              <a:tabLst>
                <a:tab pos="355600" algn="l"/>
              </a:tabLst>
            </a:pPr>
            <a:endParaRPr lang="en-IN" sz="2400" spc="-5" dirty="0">
              <a:latin typeface="Times New Roman"/>
              <a:cs typeface="Times New Roman"/>
            </a:endParaRPr>
          </a:p>
          <a:p>
            <a:pPr marL="355600" marR="1053465" indent="-342900">
              <a:spcBef>
                <a:spcPts val="100"/>
              </a:spcBef>
              <a:buFont typeface="Wingdings"/>
              <a:buChar char=""/>
              <a:tabLst>
                <a:tab pos="355600" algn="l"/>
              </a:tabLst>
            </a:pPr>
            <a:r>
              <a:rPr sz="2400" spc="-5" dirty="0">
                <a:latin typeface="Times New Roman"/>
                <a:cs typeface="Times New Roman"/>
              </a:rPr>
              <a:t>Goals</a:t>
            </a:r>
            <a:r>
              <a:rPr sz="2400" spc="-15" dirty="0">
                <a:latin typeface="Times New Roman"/>
                <a:cs typeface="Times New Roman"/>
              </a:rPr>
              <a:t> </a:t>
            </a:r>
            <a:r>
              <a:rPr sz="2400" dirty="0">
                <a:latin typeface="Times New Roman"/>
                <a:cs typeface="Times New Roman"/>
              </a:rPr>
              <a:t>alone</a:t>
            </a:r>
            <a:r>
              <a:rPr sz="2400" spc="-30" dirty="0">
                <a:latin typeface="Times New Roman"/>
                <a:cs typeface="Times New Roman"/>
              </a:rPr>
              <a:t> </a:t>
            </a:r>
            <a:r>
              <a:rPr sz="2400" dirty="0">
                <a:latin typeface="Times New Roman"/>
                <a:cs typeface="Times New Roman"/>
              </a:rPr>
              <a:t>are</a:t>
            </a:r>
            <a:r>
              <a:rPr sz="2400" spc="-10" dirty="0">
                <a:latin typeface="Times New Roman"/>
                <a:cs typeface="Times New Roman"/>
              </a:rPr>
              <a:t> </a:t>
            </a:r>
            <a:r>
              <a:rPr sz="2400" dirty="0">
                <a:latin typeface="Times New Roman"/>
                <a:cs typeface="Times New Roman"/>
              </a:rPr>
              <a:t>not</a:t>
            </a:r>
            <a:r>
              <a:rPr sz="2400" spc="-20" dirty="0">
                <a:latin typeface="Times New Roman"/>
                <a:cs typeface="Times New Roman"/>
              </a:rPr>
              <a:t> </a:t>
            </a:r>
            <a:r>
              <a:rPr sz="2400" dirty="0">
                <a:latin typeface="Times New Roman"/>
                <a:cs typeface="Times New Roman"/>
              </a:rPr>
              <a:t>really</a:t>
            </a:r>
            <a:r>
              <a:rPr sz="2400" spc="-45" dirty="0">
                <a:latin typeface="Times New Roman"/>
                <a:cs typeface="Times New Roman"/>
              </a:rPr>
              <a:t> </a:t>
            </a:r>
            <a:r>
              <a:rPr sz="2400" dirty="0">
                <a:latin typeface="Times New Roman"/>
                <a:cs typeface="Times New Roman"/>
              </a:rPr>
              <a:t>enough</a:t>
            </a:r>
            <a:r>
              <a:rPr sz="2400" spc="5" dirty="0">
                <a:latin typeface="Times New Roman"/>
                <a:cs typeface="Times New Roman"/>
              </a:rPr>
              <a:t> </a:t>
            </a:r>
            <a:r>
              <a:rPr sz="2400" u="heavy" dirty="0">
                <a:uFill>
                  <a:solidFill>
                    <a:srgbClr val="000000"/>
                  </a:solidFill>
                </a:uFill>
                <a:latin typeface="Times New Roman"/>
                <a:cs typeface="Times New Roman"/>
              </a:rPr>
              <a:t>to</a:t>
            </a:r>
            <a:r>
              <a:rPr sz="2400" u="heavy" spc="-2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generate</a:t>
            </a:r>
            <a:r>
              <a:rPr sz="2400" u="heavy" spc="-4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high-quality </a:t>
            </a:r>
            <a:r>
              <a:rPr sz="2400" spc="-585" dirty="0">
                <a:latin typeface="Times New Roman"/>
                <a:cs typeface="Times New Roman"/>
              </a:rPr>
              <a:t> </a:t>
            </a:r>
            <a:r>
              <a:rPr sz="2400" u="heavy" spc="-15" dirty="0">
                <a:uFill>
                  <a:solidFill>
                    <a:srgbClr val="000000"/>
                  </a:solidFill>
                </a:uFill>
                <a:latin typeface="Times New Roman"/>
                <a:cs typeface="Times New Roman"/>
              </a:rPr>
              <a:t>behavior</a:t>
            </a:r>
            <a:r>
              <a:rPr sz="2400" spc="-15" dirty="0">
                <a:latin typeface="Times New Roman"/>
                <a:cs typeface="Times New Roman"/>
              </a:rPr>
              <a:t>.</a:t>
            </a:r>
            <a:endParaRPr sz="2400" dirty="0">
              <a:latin typeface="Times New Roman"/>
              <a:cs typeface="Times New Roman"/>
            </a:endParaRPr>
          </a:p>
          <a:p>
            <a:pPr>
              <a:spcBef>
                <a:spcPts val="5"/>
              </a:spcBef>
            </a:pPr>
            <a:endParaRPr sz="2750" dirty="0">
              <a:latin typeface="Times New Roman"/>
              <a:cs typeface="Times New Roman"/>
            </a:endParaRPr>
          </a:p>
          <a:p>
            <a:pPr marL="12700"/>
            <a:r>
              <a:rPr sz="2400" i="1" dirty="0">
                <a:latin typeface="Times New Roman"/>
                <a:cs typeface="Times New Roman"/>
              </a:rPr>
              <a:t>For </a:t>
            </a:r>
            <a:r>
              <a:rPr sz="2400" i="1" spc="-5" dirty="0">
                <a:latin typeface="Times New Roman"/>
                <a:cs typeface="Times New Roman"/>
              </a:rPr>
              <a:t>example,</a:t>
            </a:r>
            <a:r>
              <a:rPr sz="2400" i="1" spc="-10" dirty="0">
                <a:latin typeface="Times New Roman"/>
                <a:cs typeface="Times New Roman"/>
              </a:rPr>
              <a:t> </a:t>
            </a:r>
            <a:r>
              <a:rPr sz="2400" dirty="0">
                <a:latin typeface="Times New Roman"/>
                <a:cs typeface="Times New Roman"/>
              </a:rPr>
              <a:t>there</a:t>
            </a:r>
            <a:r>
              <a:rPr sz="2400" spc="-25" dirty="0">
                <a:latin typeface="Times New Roman"/>
                <a:cs typeface="Times New Roman"/>
              </a:rPr>
              <a:t> </a:t>
            </a:r>
            <a:r>
              <a:rPr sz="2400" dirty="0">
                <a:latin typeface="Times New Roman"/>
                <a:cs typeface="Times New Roman"/>
              </a:rPr>
              <a:t>are</a:t>
            </a:r>
            <a:r>
              <a:rPr sz="2400" spc="-20" dirty="0">
                <a:latin typeface="Times New Roman"/>
                <a:cs typeface="Times New Roman"/>
              </a:rPr>
              <a:t> </a:t>
            </a:r>
            <a:r>
              <a:rPr sz="2400" u="heavy" spc="-5" dirty="0">
                <a:uFill>
                  <a:solidFill>
                    <a:srgbClr val="000000"/>
                  </a:solidFill>
                </a:uFill>
                <a:latin typeface="Times New Roman"/>
                <a:cs typeface="Times New Roman"/>
              </a:rPr>
              <a:t>many</a:t>
            </a:r>
            <a:r>
              <a:rPr sz="2400" u="heavy" spc="1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action</a:t>
            </a:r>
            <a:r>
              <a:rPr sz="2400" u="heavy" spc="-2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sequences</a:t>
            </a:r>
            <a:r>
              <a:rPr sz="2400" spc="-35" dirty="0">
                <a:latin typeface="Times New Roman"/>
                <a:cs typeface="Times New Roman"/>
              </a:rPr>
              <a:t> </a:t>
            </a:r>
            <a:r>
              <a:rPr sz="2400" dirty="0">
                <a:latin typeface="Times New Roman"/>
                <a:cs typeface="Times New Roman"/>
              </a:rPr>
              <a:t>that</a:t>
            </a:r>
            <a:r>
              <a:rPr sz="2400" spc="-20" dirty="0">
                <a:latin typeface="Times New Roman"/>
                <a:cs typeface="Times New Roman"/>
              </a:rPr>
              <a:t> </a:t>
            </a:r>
            <a:r>
              <a:rPr sz="2400" spc="-5" dirty="0">
                <a:latin typeface="Times New Roman"/>
                <a:cs typeface="Times New Roman"/>
              </a:rPr>
              <a:t>will</a:t>
            </a:r>
            <a:r>
              <a:rPr sz="2400" spc="-15" dirty="0">
                <a:latin typeface="Times New Roman"/>
                <a:cs typeface="Times New Roman"/>
              </a:rPr>
              <a:t> </a:t>
            </a:r>
            <a:r>
              <a:rPr sz="2400" u="heavy" dirty="0">
                <a:uFill>
                  <a:solidFill>
                    <a:srgbClr val="000000"/>
                  </a:solidFill>
                </a:uFill>
                <a:latin typeface="Times New Roman"/>
                <a:cs typeface="Times New Roman"/>
              </a:rPr>
              <a:t>get</a:t>
            </a:r>
            <a:r>
              <a:rPr sz="2400" u="heavy" spc="-1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the</a:t>
            </a:r>
            <a:r>
              <a:rPr sz="2400" u="heavy" spc="-1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taxi</a:t>
            </a:r>
            <a:r>
              <a:rPr sz="2400" u="heavy" spc="-2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to</a:t>
            </a:r>
            <a:endParaRPr sz="2400" dirty="0">
              <a:latin typeface="Times New Roman"/>
              <a:cs typeface="Times New Roman"/>
            </a:endParaRPr>
          </a:p>
          <a:p>
            <a:pPr marL="355600"/>
            <a:r>
              <a:rPr sz="2400" u="heavy" dirty="0">
                <a:uFill>
                  <a:solidFill>
                    <a:srgbClr val="000000"/>
                  </a:solidFill>
                </a:uFill>
                <a:latin typeface="Times New Roman"/>
                <a:cs typeface="Times New Roman"/>
              </a:rPr>
              <a:t>its</a:t>
            </a:r>
            <a:r>
              <a:rPr sz="2400" u="heavy" spc="-3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destination</a:t>
            </a:r>
            <a:r>
              <a:rPr sz="2400" dirty="0">
                <a:latin typeface="Times New Roman"/>
                <a:cs typeface="Times New Roman"/>
              </a:rPr>
              <a:t>,</a:t>
            </a:r>
            <a:r>
              <a:rPr sz="2400" spc="-50" dirty="0">
                <a:latin typeface="Times New Roman"/>
                <a:cs typeface="Times New Roman"/>
              </a:rPr>
              <a:t> </a:t>
            </a:r>
            <a:r>
              <a:rPr sz="2400" dirty="0">
                <a:latin typeface="Times New Roman"/>
                <a:cs typeface="Times New Roman"/>
              </a:rPr>
              <a:t>thereby</a:t>
            </a:r>
            <a:r>
              <a:rPr sz="2400" spc="-40" dirty="0">
                <a:latin typeface="Times New Roman"/>
                <a:cs typeface="Times New Roman"/>
              </a:rPr>
              <a:t> </a:t>
            </a:r>
            <a:r>
              <a:rPr sz="2400" dirty="0">
                <a:latin typeface="Times New Roman"/>
                <a:cs typeface="Times New Roman"/>
              </a:rPr>
              <a:t>achieving</a:t>
            </a:r>
            <a:r>
              <a:rPr sz="2400" spc="-40" dirty="0">
                <a:latin typeface="Times New Roman"/>
                <a:cs typeface="Times New Roman"/>
              </a:rPr>
              <a:t> </a:t>
            </a:r>
            <a:r>
              <a:rPr sz="2400" dirty="0">
                <a:latin typeface="Times New Roman"/>
                <a:cs typeface="Times New Roman"/>
              </a:rPr>
              <a:t>goal.</a:t>
            </a:r>
          </a:p>
          <a:p>
            <a:pPr marL="355600" indent="-342900">
              <a:spcBef>
                <a:spcPts val="580"/>
              </a:spcBef>
              <a:buFont typeface="Wingdings"/>
              <a:buChar char=""/>
              <a:tabLst>
                <a:tab pos="355600" algn="l"/>
              </a:tabLst>
            </a:pPr>
            <a:r>
              <a:rPr sz="2400" dirty="0">
                <a:latin typeface="Times New Roman"/>
                <a:cs typeface="Times New Roman"/>
              </a:rPr>
              <a:t>but</a:t>
            </a:r>
            <a:r>
              <a:rPr sz="2400" spc="-15" dirty="0">
                <a:latin typeface="Times New Roman"/>
                <a:cs typeface="Times New Roman"/>
              </a:rPr>
              <a:t> </a:t>
            </a:r>
            <a:r>
              <a:rPr sz="2400" dirty="0">
                <a:latin typeface="Times New Roman"/>
                <a:cs typeface="Times New Roman"/>
              </a:rPr>
              <a:t>he </a:t>
            </a:r>
            <a:r>
              <a:rPr sz="2400" spc="-5" dirty="0">
                <a:latin typeface="Times New Roman"/>
                <a:cs typeface="Times New Roman"/>
              </a:rPr>
              <a:t>must </a:t>
            </a:r>
            <a:r>
              <a:rPr sz="2400" spc="-15" dirty="0">
                <a:latin typeface="Times New Roman"/>
                <a:cs typeface="Times New Roman"/>
              </a:rPr>
              <a:t>quicker,</a:t>
            </a:r>
            <a:r>
              <a:rPr sz="2400" spc="-25" dirty="0">
                <a:latin typeface="Times New Roman"/>
                <a:cs typeface="Times New Roman"/>
              </a:rPr>
              <a:t> </a:t>
            </a:r>
            <a:r>
              <a:rPr sz="2400" spc="-20" dirty="0">
                <a:latin typeface="Times New Roman"/>
                <a:cs typeface="Times New Roman"/>
              </a:rPr>
              <a:t>safer,</a:t>
            </a:r>
            <a:r>
              <a:rPr sz="2400" spc="-5" dirty="0">
                <a:latin typeface="Times New Roman"/>
                <a:cs typeface="Times New Roman"/>
              </a:rPr>
              <a:t> more</a:t>
            </a:r>
            <a:r>
              <a:rPr sz="2400" dirty="0">
                <a:latin typeface="Times New Roman"/>
                <a:cs typeface="Times New Roman"/>
              </a:rPr>
              <a:t> reliable,</a:t>
            </a:r>
            <a:r>
              <a:rPr sz="2400" spc="-45" dirty="0">
                <a:latin typeface="Times New Roman"/>
                <a:cs typeface="Times New Roman"/>
              </a:rPr>
              <a:t> </a:t>
            </a:r>
            <a:r>
              <a:rPr sz="2400" dirty="0">
                <a:latin typeface="Times New Roman"/>
                <a:cs typeface="Times New Roman"/>
              </a:rPr>
              <a:t>or cheaper</a:t>
            </a:r>
            <a:r>
              <a:rPr sz="2400" spc="-15" dirty="0">
                <a:latin typeface="Times New Roman"/>
                <a:cs typeface="Times New Roman"/>
              </a:rPr>
              <a:t> </a:t>
            </a:r>
            <a:r>
              <a:rPr sz="2400" dirty="0">
                <a:latin typeface="Times New Roman"/>
                <a:cs typeface="Times New Roman"/>
              </a:rPr>
              <a:t>than</a:t>
            </a:r>
            <a:r>
              <a:rPr sz="2400" spc="-25" dirty="0">
                <a:latin typeface="Times New Roman"/>
                <a:cs typeface="Times New Roman"/>
              </a:rPr>
              <a:t> </a:t>
            </a:r>
            <a:r>
              <a:rPr sz="2400" spc="-5" dirty="0">
                <a:latin typeface="Times New Roman"/>
                <a:cs typeface="Times New Roman"/>
              </a:rPr>
              <a:t>others.</a:t>
            </a:r>
            <a:endParaRPr sz="2400" dirty="0">
              <a:latin typeface="Times New Roman"/>
              <a:cs typeface="Times New Roman"/>
            </a:endParaRPr>
          </a:p>
          <a:p>
            <a:pPr>
              <a:spcBef>
                <a:spcPts val="5"/>
              </a:spcBef>
            </a:pPr>
            <a:endParaRPr sz="3500" dirty="0">
              <a:latin typeface="Times New Roman"/>
              <a:cs typeface="Times New Roman"/>
            </a:endParaRPr>
          </a:p>
          <a:p>
            <a:pPr marL="355600" marR="909955" indent="-342900">
              <a:spcBef>
                <a:spcPts val="5"/>
              </a:spcBef>
              <a:buFont typeface="Wingdings"/>
              <a:buChar char=""/>
              <a:tabLst>
                <a:tab pos="355600" algn="l"/>
              </a:tabLst>
            </a:pPr>
            <a:r>
              <a:rPr sz="2400" spc="-5" dirty="0">
                <a:latin typeface="Times New Roman"/>
                <a:cs typeface="Times New Roman"/>
              </a:rPr>
              <a:t>Goals</a:t>
            </a:r>
            <a:r>
              <a:rPr sz="2400" spc="-15" dirty="0">
                <a:latin typeface="Times New Roman"/>
                <a:cs typeface="Times New Roman"/>
              </a:rPr>
              <a:t> </a:t>
            </a:r>
            <a:r>
              <a:rPr sz="2400" dirty="0">
                <a:latin typeface="Times New Roman"/>
                <a:cs typeface="Times New Roman"/>
              </a:rPr>
              <a:t>just</a:t>
            </a:r>
            <a:r>
              <a:rPr sz="2400" spc="-25" dirty="0">
                <a:latin typeface="Times New Roman"/>
                <a:cs typeface="Times New Roman"/>
              </a:rPr>
              <a:t> </a:t>
            </a:r>
            <a:r>
              <a:rPr sz="2400" dirty="0">
                <a:latin typeface="Times New Roman"/>
                <a:cs typeface="Times New Roman"/>
              </a:rPr>
              <a:t>provide</a:t>
            </a:r>
            <a:r>
              <a:rPr sz="2400" spc="-10" dirty="0">
                <a:latin typeface="Times New Roman"/>
                <a:cs typeface="Times New Roman"/>
              </a:rPr>
              <a:t> </a:t>
            </a:r>
            <a:r>
              <a:rPr sz="2400" u="heavy" dirty="0">
                <a:uFill>
                  <a:solidFill>
                    <a:srgbClr val="000000"/>
                  </a:solidFill>
                </a:uFill>
                <a:latin typeface="Times New Roman"/>
                <a:cs typeface="Times New Roman"/>
              </a:rPr>
              <a:t>a</a:t>
            </a:r>
            <a:r>
              <a:rPr sz="2400" u="heavy" spc="-1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crude</a:t>
            </a:r>
            <a:r>
              <a:rPr sz="2400" u="heavy" spc="-2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distinction</a:t>
            </a:r>
            <a:r>
              <a:rPr sz="2400" spc="-30" dirty="0">
                <a:latin typeface="Times New Roman"/>
                <a:cs typeface="Times New Roman"/>
              </a:rPr>
              <a:t> </a:t>
            </a:r>
            <a:r>
              <a:rPr sz="2400" u="heavy" dirty="0">
                <a:uFill>
                  <a:solidFill>
                    <a:srgbClr val="000000"/>
                  </a:solidFill>
                </a:uFill>
                <a:latin typeface="Times New Roman"/>
                <a:cs typeface="Times New Roman"/>
              </a:rPr>
              <a:t>between</a:t>
            </a:r>
            <a:r>
              <a:rPr sz="2400" u="heavy" spc="-30" dirty="0">
                <a:uFill>
                  <a:solidFill>
                    <a:srgbClr val="000000"/>
                  </a:solidFill>
                </a:uFill>
                <a:latin typeface="Times New Roman"/>
                <a:cs typeface="Times New Roman"/>
              </a:rPr>
              <a:t> </a:t>
            </a:r>
            <a:r>
              <a:rPr sz="2400" u="heavy" spc="-5" dirty="0">
                <a:uFill>
                  <a:solidFill>
                    <a:srgbClr val="000000"/>
                  </a:solidFill>
                </a:uFill>
                <a:latin typeface="Times New Roman"/>
                <a:cs typeface="Times New Roman"/>
              </a:rPr>
              <a:t>"happy"</a:t>
            </a:r>
            <a:r>
              <a:rPr sz="2400" u="heavy" spc="-2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and </a:t>
            </a:r>
            <a:r>
              <a:rPr sz="2400" spc="-585" dirty="0">
                <a:latin typeface="Times New Roman"/>
                <a:cs typeface="Times New Roman"/>
              </a:rPr>
              <a:t> </a:t>
            </a:r>
            <a:r>
              <a:rPr sz="2400" u="heavy" spc="-5" dirty="0">
                <a:uFill>
                  <a:solidFill>
                    <a:srgbClr val="000000"/>
                  </a:solidFill>
                </a:uFill>
                <a:latin typeface="Times New Roman"/>
                <a:cs typeface="Times New Roman"/>
              </a:rPr>
              <a:t>"unhappy"</a:t>
            </a:r>
            <a:r>
              <a:rPr sz="2400" u="heavy" spc="-2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states</a:t>
            </a:r>
            <a:r>
              <a:rPr sz="2400" dirty="0">
                <a:latin typeface="Times New Roman"/>
                <a:cs typeface="Times New Roman"/>
              </a:rPr>
              <a:t>.</a:t>
            </a:r>
          </a:p>
          <a:p>
            <a:pPr>
              <a:spcBef>
                <a:spcPts val="5"/>
              </a:spcBef>
              <a:buFont typeface="Wingdings"/>
              <a:buChar char=""/>
            </a:pPr>
            <a:endParaRPr sz="3500" dirty="0">
              <a:latin typeface="Times New Roman"/>
              <a:cs typeface="Times New Roman"/>
            </a:endParaRPr>
          </a:p>
          <a:p>
            <a:pPr marL="355600" indent="-342900">
              <a:buFont typeface="Wingdings"/>
              <a:buChar char=""/>
              <a:tabLst>
                <a:tab pos="355600" algn="l"/>
              </a:tabLst>
            </a:pPr>
            <a:r>
              <a:rPr sz="2400" spc="-5" dirty="0">
                <a:latin typeface="Times New Roman"/>
                <a:cs typeface="Times New Roman"/>
              </a:rPr>
              <a:t>How</a:t>
            </a:r>
            <a:r>
              <a:rPr sz="2400" spc="10" dirty="0">
                <a:latin typeface="Times New Roman"/>
                <a:cs typeface="Times New Roman"/>
              </a:rPr>
              <a:t> </a:t>
            </a:r>
            <a:r>
              <a:rPr sz="2400" dirty="0">
                <a:latin typeface="Times New Roman"/>
                <a:cs typeface="Times New Roman"/>
              </a:rPr>
              <a:t>utility</a:t>
            </a:r>
            <a:r>
              <a:rPr sz="2400" spc="-35" dirty="0">
                <a:latin typeface="Times New Roman"/>
                <a:cs typeface="Times New Roman"/>
              </a:rPr>
              <a:t> </a:t>
            </a:r>
            <a:r>
              <a:rPr sz="2400" spc="-5" dirty="0">
                <a:latin typeface="Times New Roman"/>
                <a:cs typeface="Times New Roman"/>
              </a:rPr>
              <a:t>function</a:t>
            </a:r>
            <a:r>
              <a:rPr sz="2400" spc="-20" dirty="0">
                <a:latin typeface="Times New Roman"/>
                <a:cs typeface="Times New Roman"/>
              </a:rPr>
              <a:t> </a:t>
            </a:r>
            <a:r>
              <a:rPr sz="2400" spc="-5" dirty="0">
                <a:latin typeface="Times New Roman"/>
                <a:cs typeface="Times New Roman"/>
              </a:rPr>
              <a:t>make</a:t>
            </a:r>
            <a:r>
              <a:rPr sz="2400" spc="15" dirty="0">
                <a:latin typeface="Times New Roman"/>
                <a:cs typeface="Times New Roman"/>
              </a:rPr>
              <a:t> </a:t>
            </a:r>
            <a:r>
              <a:rPr sz="2400" dirty="0">
                <a:latin typeface="Times New Roman"/>
                <a:cs typeface="Times New Roman"/>
              </a:rPr>
              <a:t>the</a:t>
            </a:r>
            <a:r>
              <a:rPr sz="2400" spc="-30" dirty="0">
                <a:latin typeface="Times New Roman"/>
                <a:cs typeface="Times New Roman"/>
              </a:rPr>
              <a:t> </a:t>
            </a:r>
            <a:r>
              <a:rPr sz="2400" u="heavy" dirty="0">
                <a:uFill>
                  <a:solidFill>
                    <a:srgbClr val="000000"/>
                  </a:solidFill>
                </a:uFill>
                <a:latin typeface="Times New Roman"/>
                <a:cs typeface="Times New Roman"/>
              </a:rPr>
              <a:t>agents </a:t>
            </a:r>
            <a:r>
              <a:rPr sz="2400" u="heavy" spc="-5" dirty="0">
                <a:uFill>
                  <a:solidFill>
                    <a:srgbClr val="000000"/>
                  </a:solidFill>
                </a:uFill>
                <a:latin typeface="Times New Roman"/>
                <a:cs typeface="Times New Roman"/>
              </a:rPr>
              <a:t>“happy</a:t>
            </a:r>
            <a:r>
              <a:rPr sz="2400" spc="-5" dirty="0">
                <a:latin typeface="Times New Roman"/>
                <a:cs typeface="Times New Roman"/>
              </a:rPr>
              <a:t>”.</a:t>
            </a:r>
            <a:endParaRPr sz="2400" dirty="0">
              <a:latin typeface="Times New Roman"/>
              <a:cs typeface="Times New Roman"/>
            </a:endParaRPr>
          </a:p>
          <a:p>
            <a:pPr marL="355600" marR="5080" indent="-38100">
              <a:spcBef>
                <a:spcPts val="580"/>
              </a:spcBef>
            </a:pPr>
            <a:r>
              <a:rPr sz="2400" dirty="0">
                <a:latin typeface="Times New Roman"/>
                <a:cs typeface="Times New Roman"/>
              </a:rPr>
              <a:t>-</a:t>
            </a:r>
            <a:r>
              <a:rPr sz="2400" spc="-5" dirty="0">
                <a:latin typeface="Times New Roman"/>
                <a:cs typeface="Times New Roman"/>
              </a:rPr>
              <a:t> </a:t>
            </a:r>
            <a:r>
              <a:rPr sz="2400" dirty="0">
                <a:latin typeface="Times New Roman"/>
                <a:cs typeface="Times New Roman"/>
              </a:rPr>
              <a:t>if</a:t>
            </a:r>
            <a:r>
              <a:rPr sz="2400" spc="-10" dirty="0">
                <a:latin typeface="Times New Roman"/>
                <a:cs typeface="Times New Roman"/>
              </a:rPr>
              <a:t> </a:t>
            </a:r>
            <a:r>
              <a:rPr sz="2400" dirty="0">
                <a:latin typeface="Times New Roman"/>
                <a:cs typeface="Times New Roman"/>
              </a:rPr>
              <a:t>one</a:t>
            </a:r>
            <a:r>
              <a:rPr sz="2400" spc="-15" dirty="0">
                <a:latin typeface="Times New Roman"/>
                <a:cs typeface="Times New Roman"/>
              </a:rPr>
              <a:t> </a:t>
            </a:r>
            <a:r>
              <a:rPr sz="2400" spc="-5" dirty="0">
                <a:latin typeface="Times New Roman"/>
                <a:cs typeface="Times New Roman"/>
              </a:rPr>
              <a:t>world </a:t>
            </a:r>
            <a:r>
              <a:rPr sz="2400" dirty="0">
                <a:latin typeface="Times New Roman"/>
                <a:cs typeface="Times New Roman"/>
              </a:rPr>
              <a:t>state</a:t>
            </a:r>
            <a:r>
              <a:rPr sz="2400" spc="-35" dirty="0">
                <a:latin typeface="Times New Roman"/>
                <a:cs typeface="Times New Roman"/>
              </a:rPr>
              <a:t> </a:t>
            </a:r>
            <a:r>
              <a:rPr sz="2400" dirty="0">
                <a:latin typeface="Times New Roman"/>
                <a:cs typeface="Times New Roman"/>
              </a:rPr>
              <a:t>is</a:t>
            </a:r>
            <a:r>
              <a:rPr sz="2400" spc="-5" dirty="0">
                <a:latin typeface="Times New Roman"/>
                <a:cs typeface="Times New Roman"/>
              </a:rPr>
              <a:t> </a:t>
            </a:r>
            <a:r>
              <a:rPr sz="2400" dirty="0">
                <a:latin typeface="Times New Roman"/>
                <a:cs typeface="Times New Roman"/>
              </a:rPr>
              <a:t>preferred</a:t>
            </a:r>
            <a:r>
              <a:rPr sz="2400" spc="-25" dirty="0">
                <a:latin typeface="Times New Roman"/>
                <a:cs typeface="Times New Roman"/>
              </a:rPr>
              <a:t> </a:t>
            </a:r>
            <a:r>
              <a:rPr sz="2400" dirty="0">
                <a:latin typeface="Times New Roman"/>
                <a:cs typeface="Times New Roman"/>
              </a:rPr>
              <a:t>to</a:t>
            </a:r>
            <a:r>
              <a:rPr sz="2400" spc="-15" dirty="0">
                <a:latin typeface="Times New Roman"/>
                <a:cs typeface="Times New Roman"/>
              </a:rPr>
              <a:t> </a:t>
            </a:r>
            <a:r>
              <a:rPr sz="2400" spc="-10" dirty="0">
                <a:latin typeface="Times New Roman"/>
                <a:cs typeface="Times New Roman"/>
              </a:rPr>
              <a:t>another,</a:t>
            </a:r>
            <a:r>
              <a:rPr sz="2400" spc="-30" dirty="0">
                <a:latin typeface="Times New Roman"/>
                <a:cs typeface="Times New Roman"/>
              </a:rPr>
              <a:t> </a:t>
            </a:r>
            <a:r>
              <a:rPr sz="2400" dirty="0">
                <a:latin typeface="Times New Roman"/>
                <a:cs typeface="Times New Roman"/>
              </a:rPr>
              <a:t>then it</a:t>
            </a:r>
            <a:r>
              <a:rPr sz="2400" spc="-25" dirty="0">
                <a:latin typeface="Times New Roman"/>
                <a:cs typeface="Times New Roman"/>
              </a:rPr>
              <a:t> </a:t>
            </a:r>
            <a:r>
              <a:rPr sz="2400" dirty="0">
                <a:latin typeface="Times New Roman"/>
                <a:cs typeface="Times New Roman"/>
              </a:rPr>
              <a:t>has</a:t>
            </a:r>
            <a:r>
              <a:rPr sz="2400" spc="-5" dirty="0">
                <a:latin typeface="Times New Roman"/>
                <a:cs typeface="Times New Roman"/>
              </a:rPr>
              <a:t> </a:t>
            </a:r>
            <a:r>
              <a:rPr sz="2400" u="heavy" dirty="0">
                <a:uFill>
                  <a:solidFill>
                    <a:srgbClr val="000000"/>
                  </a:solidFill>
                </a:uFill>
                <a:latin typeface="Times New Roman"/>
                <a:cs typeface="Times New Roman"/>
              </a:rPr>
              <a:t>higher</a:t>
            </a:r>
            <a:r>
              <a:rPr sz="2400" u="heavy" spc="-15" dirty="0">
                <a:uFill>
                  <a:solidFill>
                    <a:srgbClr val="000000"/>
                  </a:solidFill>
                </a:uFill>
                <a:latin typeface="Times New Roman"/>
                <a:cs typeface="Times New Roman"/>
              </a:rPr>
              <a:t> </a:t>
            </a:r>
            <a:r>
              <a:rPr sz="2400" b="1" u="heavy" spc="-5" dirty="0">
                <a:uFill>
                  <a:solidFill>
                    <a:srgbClr val="000000"/>
                  </a:solidFill>
                </a:uFill>
                <a:latin typeface="Times New Roman"/>
                <a:cs typeface="Times New Roman"/>
              </a:rPr>
              <a:t>utility </a:t>
            </a:r>
            <a:r>
              <a:rPr sz="2400" b="1" spc="-585" dirty="0">
                <a:latin typeface="Times New Roman"/>
                <a:cs typeface="Times New Roman"/>
              </a:rPr>
              <a:t> </a:t>
            </a:r>
            <a:r>
              <a:rPr sz="2400" u="heavy" dirty="0">
                <a:uFill>
                  <a:solidFill>
                    <a:srgbClr val="000000"/>
                  </a:solidFill>
                </a:uFill>
                <a:latin typeface="Times New Roman"/>
                <a:cs typeface="Times New Roman"/>
              </a:rPr>
              <a:t>for</a:t>
            </a:r>
            <a:r>
              <a:rPr sz="2400" u="heavy" spc="-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the</a:t>
            </a:r>
            <a:r>
              <a:rPr sz="2400" u="heavy" spc="-1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agent</a:t>
            </a:r>
            <a:r>
              <a:rPr sz="2400" dirty="0">
                <a:latin typeface="Times New Roman"/>
                <a:cs typeface="Times New Roman"/>
              </a:rPr>
              <a:t>.</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8625" y="-357130"/>
            <a:ext cx="10154284" cy="1379865"/>
          </a:xfrm>
          <a:prstGeom prst="rect">
            <a:avLst/>
          </a:prstGeom>
        </p:spPr>
        <p:txBody>
          <a:bodyPr spcFirstLastPara="1" vert="horz" wrap="square" lIns="0" tIns="12700" rIns="0" bIns="0" rtlCol="0" anchor="ctr" anchorCtr="0">
            <a:spAutoFit/>
          </a:bodyPr>
          <a:lstStyle/>
          <a:p>
            <a:pPr marL="12700">
              <a:lnSpc>
                <a:spcPct val="100000"/>
              </a:lnSpc>
              <a:spcBef>
                <a:spcPts val="100"/>
              </a:spcBef>
              <a:tabLst>
                <a:tab pos="7496175" algn="l"/>
              </a:tabLst>
            </a:pPr>
            <a:br>
              <a:rPr lang="en-IN" dirty="0"/>
            </a:br>
            <a:r>
              <a:rPr dirty="0"/>
              <a:t>3</a:t>
            </a:r>
            <a:r>
              <a:rPr sz="4000" dirty="0"/>
              <a:t>.</a:t>
            </a:r>
            <a:r>
              <a:rPr sz="4000" spc="-180" dirty="0"/>
              <a:t> </a:t>
            </a:r>
            <a:r>
              <a:rPr sz="4000" spc="-5" dirty="0"/>
              <a:t>Ag</a:t>
            </a:r>
            <a:r>
              <a:rPr sz="4000" spc="5" dirty="0"/>
              <a:t>e</a:t>
            </a:r>
            <a:r>
              <a:rPr sz="4000" dirty="0"/>
              <a:t>nt</a:t>
            </a:r>
            <a:r>
              <a:rPr sz="4000" spc="-80" dirty="0"/>
              <a:t> </a:t>
            </a:r>
            <a:r>
              <a:rPr sz="4000" spc="-235" dirty="0"/>
              <a:t>T</a:t>
            </a:r>
            <a:r>
              <a:rPr sz="4000" dirty="0"/>
              <a:t>y</a:t>
            </a:r>
            <a:r>
              <a:rPr sz="4000" spc="5" dirty="0"/>
              <a:t>p</a:t>
            </a:r>
            <a:r>
              <a:rPr sz="4000" dirty="0"/>
              <a:t>es</a:t>
            </a:r>
            <a:r>
              <a:rPr sz="4000" spc="-15" dirty="0"/>
              <a:t> </a:t>
            </a:r>
            <a:r>
              <a:rPr sz="4000" dirty="0"/>
              <a:t>(4.</a:t>
            </a:r>
            <a:r>
              <a:rPr sz="4000" spc="-15" dirty="0"/>
              <a:t> </a:t>
            </a:r>
            <a:r>
              <a:rPr sz="4000" spc="-5" dirty="0"/>
              <a:t>Utili</a:t>
            </a:r>
            <a:r>
              <a:rPr sz="4000" spc="-15" dirty="0"/>
              <a:t>t</a:t>
            </a:r>
            <a:r>
              <a:rPr sz="4000" spc="25" dirty="0"/>
              <a:t>y</a:t>
            </a:r>
            <a:r>
              <a:rPr sz="4000" dirty="0"/>
              <a:t>-b</a:t>
            </a:r>
            <a:r>
              <a:rPr sz="4000" spc="5" dirty="0"/>
              <a:t>a</a:t>
            </a:r>
            <a:r>
              <a:rPr sz="4000" spc="-5" dirty="0"/>
              <a:t>se</a:t>
            </a:r>
            <a:r>
              <a:rPr sz="4000" dirty="0"/>
              <a:t>d</a:t>
            </a:r>
            <a:r>
              <a:rPr sz="4000" spc="-204" dirty="0"/>
              <a:t> </a:t>
            </a:r>
            <a:r>
              <a:rPr sz="4000" spc="-5" dirty="0"/>
              <a:t>Ag</a:t>
            </a:r>
            <a:r>
              <a:rPr sz="4000" spc="5" dirty="0"/>
              <a:t>e</a:t>
            </a:r>
            <a:r>
              <a:rPr sz="4000" dirty="0"/>
              <a:t>nts)	</a:t>
            </a:r>
            <a:endParaRPr dirty="0"/>
          </a:p>
        </p:txBody>
      </p:sp>
      <p:sp>
        <p:nvSpPr>
          <p:cNvPr id="11" name="object 11"/>
          <p:cNvSpPr txBox="1"/>
          <p:nvPr/>
        </p:nvSpPr>
        <p:spPr>
          <a:xfrm>
            <a:off x="515217" y="729005"/>
            <a:ext cx="9739676" cy="3415037"/>
          </a:xfrm>
          <a:prstGeom prst="rect">
            <a:avLst/>
          </a:prstGeom>
        </p:spPr>
        <p:txBody>
          <a:bodyPr vert="horz" wrap="square" lIns="0" tIns="87630" rIns="0" bIns="0" rtlCol="0">
            <a:spAutoFit/>
          </a:bodyPr>
          <a:lstStyle/>
          <a:p>
            <a:pPr marL="355600" indent="-342900">
              <a:spcBef>
                <a:spcPts val="690"/>
              </a:spcBef>
              <a:buFont typeface="Wingdings"/>
              <a:buChar char=""/>
              <a:tabLst>
                <a:tab pos="355600" algn="l"/>
              </a:tabLst>
            </a:pPr>
            <a:endParaRPr lang="en-IN" sz="2400" spc="-5" dirty="0">
              <a:latin typeface="Times New Roman"/>
              <a:cs typeface="Times New Roman"/>
            </a:endParaRPr>
          </a:p>
          <a:p>
            <a:pPr marL="355600" indent="-342900">
              <a:spcBef>
                <a:spcPts val="690"/>
              </a:spcBef>
              <a:buFont typeface="Wingdings"/>
              <a:buChar char=""/>
              <a:tabLst>
                <a:tab pos="355600" algn="l"/>
              </a:tabLst>
            </a:pPr>
            <a:r>
              <a:rPr sz="2400" spc="-5" dirty="0">
                <a:latin typeface="Times New Roman"/>
                <a:cs typeface="Times New Roman"/>
              </a:rPr>
              <a:t>Utility</a:t>
            </a:r>
            <a:r>
              <a:rPr sz="2400" spc="-45" dirty="0">
                <a:latin typeface="Times New Roman"/>
                <a:cs typeface="Times New Roman"/>
              </a:rPr>
              <a:t> </a:t>
            </a:r>
            <a:r>
              <a:rPr sz="2400" dirty="0">
                <a:latin typeface="Times New Roman"/>
                <a:cs typeface="Times New Roman"/>
              </a:rPr>
              <a:t>is therefore</a:t>
            </a:r>
            <a:r>
              <a:rPr sz="2400" spc="-30" dirty="0">
                <a:latin typeface="Times New Roman"/>
                <a:cs typeface="Times New Roman"/>
              </a:rPr>
              <a:t> </a:t>
            </a:r>
            <a:r>
              <a:rPr sz="2400" dirty="0">
                <a:latin typeface="Times New Roman"/>
                <a:cs typeface="Times New Roman"/>
              </a:rPr>
              <a:t>a function</a:t>
            </a:r>
            <a:r>
              <a:rPr sz="2400" spc="-20" dirty="0">
                <a:latin typeface="Times New Roman"/>
                <a:cs typeface="Times New Roman"/>
              </a:rPr>
              <a:t> </a:t>
            </a:r>
            <a:r>
              <a:rPr sz="2400" dirty="0">
                <a:latin typeface="Times New Roman"/>
                <a:cs typeface="Times New Roman"/>
              </a:rPr>
              <a:t>that</a:t>
            </a:r>
            <a:r>
              <a:rPr sz="2400" spc="-15" dirty="0">
                <a:latin typeface="Times New Roman"/>
                <a:cs typeface="Times New Roman"/>
              </a:rPr>
              <a:t> </a:t>
            </a:r>
            <a:r>
              <a:rPr sz="2400" u="heavy" spc="-5" dirty="0">
                <a:uFill>
                  <a:solidFill>
                    <a:srgbClr val="000000"/>
                  </a:solidFill>
                </a:uFill>
                <a:latin typeface="Times New Roman"/>
                <a:cs typeface="Times New Roman"/>
              </a:rPr>
              <a:t>maps</a:t>
            </a:r>
            <a:r>
              <a:rPr sz="2400" u="heavy" spc="1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a state</a:t>
            </a:r>
            <a:r>
              <a:rPr sz="2400" u="heavy" spc="-3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onto</a:t>
            </a:r>
            <a:r>
              <a:rPr sz="2400" u="heavy" spc="-1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a</a:t>
            </a:r>
            <a:r>
              <a:rPr sz="2400" u="heavy" spc="-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real</a:t>
            </a:r>
            <a:r>
              <a:rPr sz="2400" u="heavy" spc="-20" dirty="0">
                <a:uFill>
                  <a:solidFill>
                    <a:srgbClr val="000000"/>
                  </a:solidFill>
                </a:uFill>
                <a:latin typeface="Times New Roman"/>
                <a:cs typeface="Times New Roman"/>
              </a:rPr>
              <a:t> </a:t>
            </a:r>
            <a:r>
              <a:rPr sz="2400" u="heavy" spc="-5" dirty="0">
                <a:uFill>
                  <a:solidFill>
                    <a:srgbClr val="000000"/>
                  </a:solidFill>
                </a:uFill>
                <a:latin typeface="Times New Roman"/>
                <a:cs typeface="Times New Roman"/>
              </a:rPr>
              <a:t>number</a:t>
            </a:r>
            <a:r>
              <a:rPr sz="2400" spc="-5" dirty="0">
                <a:latin typeface="Times New Roman"/>
                <a:cs typeface="Times New Roman"/>
              </a:rPr>
              <a:t>;</a:t>
            </a:r>
            <a:endParaRPr sz="2400" dirty="0">
              <a:latin typeface="Times New Roman"/>
              <a:cs typeface="Times New Roman"/>
            </a:endParaRPr>
          </a:p>
          <a:p>
            <a:pPr marL="524510" lvl="1" indent="-163830">
              <a:spcBef>
                <a:spcPts val="535"/>
              </a:spcBef>
              <a:buChar char="-"/>
              <a:tabLst>
                <a:tab pos="525145" algn="l"/>
              </a:tabLst>
            </a:pPr>
            <a:r>
              <a:rPr sz="2200" spc="-5" dirty="0">
                <a:latin typeface="Times New Roman"/>
                <a:cs typeface="Times New Roman"/>
              </a:rPr>
              <a:t>describes</a:t>
            </a:r>
            <a:r>
              <a:rPr sz="2200" spc="10" dirty="0">
                <a:latin typeface="Times New Roman"/>
                <a:cs typeface="Times New Roman"/>
              </a:rPr>
              <a:t> </a:t>
            </a:r>
            <a:r>
              <a:rPr sz="2200" spc="-5" dirty="0">
                <a:latin typeface="Times New Roman"/>
                <a:cs typeface="Times New Roman"/>
              </a:rPr>
              <a:t>the</a:t>
            </a:r>
            <a:r>
              <a:rPr sz="2200" spc="-10" dirty="0">
                <a:latin typeface="Times New Roman"/>
                <a:cs typeface="Times New Roman"/>
              </a:rPr>
              <a:t> </a:t>
            </a:r>
            <a:r>
              <a:rPr sz="2200" spc="-5" dirty="0">
                <a:latin typeface="Times New Roman"/>
                <a:cs typeface="Times New Roman"/>
              </a:rPr>
              <a:t>associated</a:t>
            </a:r>
            <a:r>
              <a:rPr sz="2200" spc="10" dirty="0">
                <a:latin typeface="Times New Roman"/>
                <a:cs typeface="Times New Roman"/>
              </a:rPr>
              <a:t> </a:t>
            </a:r>
            <a:r>
              <a:rPr sz="2200" spc="-5" dirty="0">
                <a:latin typeface="Times New Roman"/>
                <a:cs typeface="Times New Roman"/>
              </a:rPr>
              <a:t>degree</a:t>
            </a:r>
            <a:r>
              <a:rPr sz="2200" spc="10" dirty="0">
                <a:latin typeface="Times New Roman"/>
                <a:cs typeface="Times New Roman"/>
              </a:rPr>
              <a:t> </a:t>
            </a:r>
            <a:r>
              <a:rPr sz="2200" spc="-5" dirty="0">
                <a:latin typeface="Times New Roman"/>
                <a:cs typeface="Times New Roman"/>
              </a:rPr>
              <a:t>of</a:t>
            </a:r>
            <a:r>
              <a:rPr sz="2200" spc="5" dirty="0">
                <a:latin typeface="Times New Roman"/>
                <a:cs typeface="Times New Roman"/>
              </a:rPr>
              <a:t> </a:t>
            </a:r>
            <a:r>
              <a:rPr sz="2200" spc="-5" dirty="0">
                <a:latin typeface="Times New Roman"/>
                <a:cs typeface="Times New Roman"/>
              </a:rPr>
              <a:t>happiness.</a:t>
            </a:r>
            <a:endParaRPr sz="2200" dirty="0">
              <a:latin typeface="Times New Roman"/>
              <a:cs typeface="Times New Roman"/>
            </a:endParaRPr>
          </a:p>
          <a:p>
            <a:pPr marL="355600" indent="-342900">
              <a:spcBef>
                <a:spcPts val="570"/>
              </a:spcBef>
              <a:buFont typeface="Wingdings"/>
              <a:buChar char=""/>
              <a:tabLst>
                <a:tab pos="355600" algn="l"/>
              </a:tabLst>
            </a:pPr>
            <a:r>
              <a:rPr sz="2400" spc="-60" dirty="0">
                <a:latin typeface="Times New Roman"/>
                <a:cs typeface="Times New Roman"/>
              </a:rPr>
              <a:t>Two</a:t>
            </a:r>
            <a:r>
              <a:rPr sz="2400" spc="-15" dirty="0">
                <a:latin typeface="Times New Roman"/>
                <a:cs typeface="Times New Roman"/>
              </a:rPr>
              <a:t> </a:t>
            </a:r>
            <a:r>
              <a:rPr sz="2400" dirty="0">
                <a:latin typeface="Times New Roman"/>
                <a:cs typeface="Times New Roman"/>
              </a:rPr>
              <a:t>kind</a:t>
            </a:r>
            <a:r>
              <a:rPr sz="2400" spc="-25" dirty="0">
                <a:latin typeface="Times New Roman"/>
                <a:cs typeface="Times New Roman"/>
              </a:rPr>
              <a:t> </a:t>
            </a:r>
            <a:r>
              <a:rPr sz="2400" dirty="0">
                <a:latin typeface="Times New Roman"/>
                <a:cs typeface="Times New Roman"/>
              </a:rPr>
              <a:t>of</a:t>
            </a:r>
            <a:r>
              <a:rPr sz="2400" spc="-10" dirty="0">
                <a:latin typeface="Times New Roman"/>
                <a:cs typeface="Times New Roman"/>
              </a:rPr>
              <a:t> </a:t>
            </a:r>
            <a:r>
              <a:rPr sz="2400" dirty="0">
                <a:latin typeface="Times New Roman"/>
                <a:cs typeface="Times New Roman"/>
              </a:rPr>
              <a:t>cases</a:t>
            </a:r>
            <a:r>
              <a:rPr sz="2400" spc="-25" dirty="0">
                <a:latin typeface="Times New Roman"/>
                <a:cs typeface="Times New Roman"/>
              </a:rPr>
              <a:t> </a:t>
            </a:r>
            <a:r>
              <a:rPr sz="2400" u="heavy" dirty="0">
                <a:uFill>
                  <a:solidFill>
                    <a:srgbClr val="000000"/>
                  </a:solidFill>
                </a:uFill>
                <a:latin typeface="Times New Roman"/>
                <a:cs typeface="Times New Roman"/>
              </a:rPr>
              <a:t>in</a:t>
            </a:r>
            <a:r>
              <a:rPr sz="2400" u="heavy" spc="-1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Utility</a:t>
            </a:r>
            <a:r>
              <a:rPr sz="2400" dirty="0">
                <a:latin typeface="Times New Roman"/>
                <a:cs typeface="Times New Roman"/>
              </a:rPr>
              <a:t>;</a:t>
            </a:r>
          </a:p>
          <a:p>
            <a:pPr>
              <a:spcBef>
                <a:spcPts val="25"/>
              </a:spcBef>
              <a:buFont typeface="Wingdings"/>
              <a:buChar char=""/>
            </a:pPr>
            <a:endParaRPr sz="3450" dirty="0">
              <a:latin typeface="Times New Roman"/>
              <a:cs typeface="Times New Roman"/>
            </a:endParaRPr>
          </a:p>
          <a:p>
            <a:pPr marL="12700"/>
            <a:r>
              <a:rPr sz="2200" i="1" spc="-5" dirty="0">
                <a:solidFill>
                  <a:srgbClr val="00AFEF"/>
                </a:solidFill>
                <a:latin typeface="Times New Roman"/>
                <a:cs typeface="Times New Roman"/>
              </a:rPr>
              <a:t>First</a:t>
            </a:r>
            <a:r>
              <a:rPr sz="2200" spc="-5" dirty="0">
                <a:solidFill>
                  <a:srgbClr val="00AFEF"/>
                </a:solidFill>
                <a:latin typeface="Times New Roman"/>
                <a:cs typeface="Times New Roman"/>
              </a:rPr>
              <a:t>,</a:t>
            </a:r>
            <a:r>
              <a:rPr sz="2200" spc="10" dirty="0">
                <a:solidFill>
                  <a:srgbClr val="00AFEF"/>
                </a:solidFill>
                <a:latin typeface="Times New Roman"/>
                <a:cs typeface="Times New Roman"/>
              </a:rPr>
              <a:t> </a:t>
            </a:r>
            <a:r>
              <a:rPr sz="2200" spc="-10" dirty="0">
                <a:latin typeface="Times New Roman"/>
                <a:cs typeface="Times New Roman"/>
              </a:rPr>
              <a:t>when</a:t>
            </a:r>
            <a:r>
              <a:rPr sz="2200" spc="5" dirty="0">
                <a:latin typeface="Times New Roman"/>
                <a:cs typeface="Times New Roman"/>
              </a:rPr>
              <a:t> </a:t>
            </a:r>
            <a:r>
              <a:rPr sz="2200" spc="-5" dirty="0">
                <a:latin typeface="Times New Roman"/>
                <a:cs typeface="Times New Roman"/>
              </a:rPr>
              <a:t>there</a:t>
            </a:r>
            <a:r>
              <a:rPr sz="2200" spc="5" dirty="0">
                <a:latin typeface="Times New Roman"/>
                <a:cs typeface="Times New Roman"/>
              </a:rPr>
              <a:t> </a:t>
            </a:r>
            <a:r>
              <a:rPr sz="2200" spc="-5" dirty="0">
                <a:latin typeface="Times New Roman"/>
                <a:cs typeface="Times New Roman"/>
              </a:rPr>
              <a:t>are</a:t>
            </a:r>
            <a:r>
              <a:rPr sz="2200" spc="15" dirty="0">
                <a:latin typeface="Times New Roman"/>
                <a:cs typeface="Times New Roman"/>
              </a:rPr>
              <a:t> </a:t>
            </a:r>
            <a:r>
              <a:rPr sz="2200" u="heavy" spc="-5" dirty="0">
                <a:uFill>
                  <a:solidFill>
                    <a:srgbClr val="000000"/>
                  </a:solidFill>
                </a:uFill>
                <a:latin typeface="Times New Roman"/>
                <a:cs typeface="Times New Roman"/>
              </a:rPr>
              <a:t>conflicting</a:t>
            </a:r>
            <a:r>
              <a:rPr sz="2200" u="heavy" spc="10" dirty="0">
                <a:uFill>
                  <a:solidFill>
                    <a:srgbClr val="000000"/>
                  </a:solidFill>
                </a:uFill>
                <a:latin typeface="Times New Roman"/>
                <a:cs typeface="Times New Roman"/>
              </a:rPr>
              <a:t> </a:t>
            </a:r>
            <a:r>
              <a:rPr sz="2200" u="heavy" dirty="0">
                <a:uFill>
                  <a:solidFill>
                    <a:srgbClr val="000000"/>
                  </a:solidFill>
                </a:uFill>
                <a:latin typeface="Times New Roman"/>
                <a:cs typeface="Times New Roman"/>
              </a:rPr>
              <a:t>goals</a:t>
            </a:r>
            <a:r>
              <a:rPr sz="2200" dirty="0">
                <a:latin typeface="Times New Roman"/>
                <a:cs typeface="Times New Roman"/>
              </a:rPr>
              <a:t>.</a:t>
            </a:r>
            <a:r>
              <a:rPr sz="2200" spc="5" dirty="0">
                <a:latin typeface="Times New Roman"/>
                <a:cs typeface="Times New Roman"/>
              </a:rPr>
              <a:t> </a:t>
            </a:r>
            <a:endParaRPr lang="en-IN" sz="2200" spc="5" dirty="0">
              <a:latin typeface="Times New Roman"/>
              <a:cs typeface="Times New Roman"/>
            </a:endParaRPr>
          </a:p>
          <a:p>
            <a:pPr marL="12700"/>
            <a:r>
              <a:rPr sz="2200" spc="-5" dirty="0">
                <a:latin typeface="Times New Roman"/>
                <a:cs typeface="Times New Roman"/>
              </a:rPr>
              <a:t>(for</a:t>
            </a:r>
            <a:r>
              <a:rPr sz="2200" spc="15" dirty="0">
                <a:latin typeface="Times New Roman"/>
                <a:cs typeface="Times New Roman"/>
              </a:rPr>
              <a:t> </a:t>
            </a:r>
            <a:r>
              <a:rPr sz="2200" spc="-5" dirty="0">
                <a:latin typeface="Times New Roman"/>
                <a:cs typeface="Times New Roman"/>
              </a:rPr>
              <a:t>example;</a:t>
            </a:r>
            <a:r>
              <a:rPr sz="2200" spc="20" dirty="0">
                <a:latin typeface="Times New Roman"/>
                <a:cs typeface="Times New Roman"/>
              </a:rPr>
              <a:t> </a:t>
            </a:r>
            <a:r>
              <a:rPr sz="2200" spc="-10" dirty="0">
                <a:latin typeface="Times New Roman"/>
                <a:cs typeface="Times New Roman"/>
              </a:rPr>
              <a:t>speed</a:t>
            </a:r>
            <a:r>
              <a:rPr sz="2200" spc="5" dirty="0">
                <a:latin typeface="Times New Roman"/>
                <a:cs typeface="Times New Roman"/>
              </a:rPr>
              <a:t> </a:t>
            </a:r>
            <a:r>
              <a:rPr sz="2200" spc="-5" dirty="0">
                <a:latin typeface="Times New Roman"/>
                <a:cs typeface="Times New Roman"/>
              </a:rPr>
              <a:t>or</a:t>
            </a:r>
            <a:r>
              <a:rPr sz="2200" spc="5" dirty="0">
                <a:latin typeface="Times New Roman"/>
                <a:cs typeface="Times New Roman"/>
              </a:rPr>
              <a:t> </a:t>
            </a:r>
            <a:r>
              <a:rPr sz="2200" spc="-5" dirty="0">
                <a:latin typeface="Times New Roman"/>
                <a:cs typeface="Times New Roman"/>
              </a:rPr>
              <a:t>safety).</a:t>
            </a:r>
            <a:endParaRPr sz="2200" dirty="0">
              <a:latin typeface="Times New Roman"/>
              <a:cs typeface="Times New Roman"/>
            </a:endParaRPr>
          </a:p>
          <a:p>
            <a:pPr marL="556260" lvl="1" indent="-163195">
              <a:spcBef>
                <a:spcPts val="770"/>
              </a:spcBef>
              <a:buChar char="-"/>
              <a:tabLst>
                <a:tab pos="556895" algn="l"/>
              </a:tabLst>
            </a:pPr>
            <a:r>
              <a:rPr sz="2200" spc="-5" dirty="0">
                <a:latin typeface="Times New Roman"/>
                <a:cs typeface="Times New Roman"/>
              </a:rPr>
              <a:t>the</a:t>
            </a:r>
            <a:r>
              <a:rPr sz="2200" spc="5" dirty="0">
                <a:latin typeface="Times New Roman"/>
                <a:cs typeface="Times New Roman"/>
              </a:rPr>
              <a:t> </a:t>
            </a:r>
            <a:r>
              <a:rPr sz="2200" spc="-5" dirty="0">
                <a:latin typeface="Times New Roman"/>
                <a:cs typeface="Times New Roman"/>
              </a:rPr>
              <a:t>utility</a:t>
            </a:r>
            <a:r>
              <a:rPr sz="2200" spc="5" dirty="0">
                <a:latin typeface="Times New Roman"/>
                <a:cs typeface="Times New Roman"/>
              </a:rPr>
              <a:t> </a:t>
            </a:r>
            <a:r>
              <a:rPr sz="2200" spc="-5" dirty="0">
                <a:latin typeface="Times New Roman"/>
                <a:cs typeface="Times New Roman"/>
              </a:rPr>
              <a:t>function</a:t>
            </a:r>
            <a:r>
              <a:rPr sz="2200" spc="10" dirty="0">
                <a:latin typeface="Times New Roman"/>
                <a:cs typeface="Times New Roman"/>
              </a:rPr>
              <a:t> </a:t>
            </a:r>
            <a:r>
              <a:rPr sz="2200" spc="-10" dirty="0">
                <a:latin typeface="Times New Roman"/>
                <a:cs typeface="Times New Roman"/>
              </a:rPr>
              <a:t>specifies</a:t>
            </a:r>
            <a:r>
              <a:rPr sz="2200" spc="30" dirty="0">
                <a:latin typeface="Times New Roman"/>
                <a:cs typeface="Times New Roman"/>
              </a:rPr>
              <a:t> </a:t>
            </a:r>
            <a:r>
              <a:rPr sz="2200" spc="-5" dirty="0">
                <a:latin typeface="Times New Roman"/>
                <a:cs typeface="Times New Roman"/>
              </a:rPr>
              <a:t>the</a:t>
            </a:r>
            <a:r>
              <a:rPr sz="2200" spc="10" dirty="0">
                <a:latin typeface="Times New Roman"/>
                <a:cs typeface="Times New Roman"/>
              </a:rPr>
              <a:t> </a:t>
            </a:r>
            <a:r>
              <a:rPr sz="2200" u="heavy" spc="-5" dirty="0">
                <a:uFill>
                  <a:solidFill>
                    <a:srgbClr val="000000"/>
                  </a:solidFill>
                </a:uFill>
                <a:latin typeface="Times New Roman"/>
                <a:cs typeface="Times New Roman"/>
              </a:rPr>
              <a:t>appropriate</a:t>
            </a:r>
            <a:r>
              <a:rPr sz="2200" u="heavy" dirty="0">
                <a:uFill>
                  <a:solidFill>
                    <a:srgbClr val="000000"/>
                  </a:solidFill>
                </a:uFill>
                <a:latin typeface="Times New Roman"/>
                <a:cs typeface="Times New Roman"/>
              </a:rPr>
              <a:t> </a:t>
            </a:r>
            <a:r>
              <a:rPr sz="2200" u="heavy" spc="-5" dirty="0">
                <a:uFill>
                  <a:solidFill>
                    <a:srgbClr val="000000"/>
                  </a:solidFill>
                </a:uFill>
                <a:latin typeface="Times New Roman"/>
                <a:cs typeface="Times New Roman"/>
              </a:rPr>
              <a:t>trade-off</a:t>
            </a:r>
            <a:r>
              <a:rPr sz="2200" spc="-5" dirty="0">
                <a:latin typeface="Times New Roman"/>
                <a:cs typeface="Times New Roman"/>
              </a:rPr>
              <a:t>.</a:t>
            </a:r>
            <a:endParaRPr sz="2200" dirty="0">
              <a:latin typeface="Times New Roman"/>
              <a:cs typeface="Times New Roman"/>
            </a:endParaRPr>
          </a:p>
        </p:txBody>
      </p:sp>
      <p:sp>
        <p:nvSpPr>
          <p:cNvPr id="17" name="object 17"/>
          <p:cNvSpPr txBox="1"/>
          <p:nvPr/>
        </p:nvSpPr>
        <p:spPr>
          <a:xfrm>
            <a:off x="659399" y="3831589"/>
            <a:ext cx="5681154" cy="2797176"/>
          </a:xfrm>
          <a:prstGeom prst="rect">
            <a:avLst/>
          </a:prstGeom>
        </p:spPr>
        <p:txBody>
          <a:bodyPr vert="horz" wrap="square" lIns="0" tIns="12700" rIns="0" bIns="0" rtlCol="0">
            <a:spAutoFit/>
          </a:bodyPr>
          <a:lstStyle/>
          <a:p>
            <a:pPr marL="12700" marR="5080" algn="just">
              <a:lnSpc>
                <a:spcPct val="120000"/>
              </a:lnSpc>
              <a:spcBef>
                <a:spcPts val="100"/>
              </a:spcBef>
            </a:pPr>
            <a:endParaRPr lang="en-IN" sz="2000" i="1" dirty="0">
              <a:solidFill>
                <a:srgbClr val="00AFEF"/>
              </a:solidFill>
              <a:latin typeface="Times New Roman"/>
              <a:cs typeface="Times New Roman"/>
            </a:endParaRPr>
          </a:p>
          <a:p>
            <a:pPr marL="12700" marR="5080" algn="just">
              <a:lnSpc>
                <a:spcPct val="120000"/>
              </a:lnSpc>
              <a:spcBef>
                <a:spcPts val="100"/>
              </a:spcBef>
            </a:pPr>
            <a:r>
              <a:rPr sz="2000" i="1" dirty="0">
                <a:solidFill>
                  <a:srgbClr val="00AFEF"/>
                </a:solidFill>
                <a:latin typeface="Times New Roman"/>
                <a:cs typeface="Times New Roman"/>
              </a:rPr>
              <a:t>Second</a:t>
            </a:r>
            <a:r>
              <a:rPr sz="2000" dirty="0">
                <a:solidFill>
                  <a:srgbClr val="00AFEF"/>
                </a:solidFill>
                <a:latin typeface="Times New Roman"/>
                <a:cs typeface="Times New Roman"/>
              </a:rPr>
              <a:t>, </a:t>
            </a:r>
            <a:r>
              <a:rPr sz="2200" spc="-10" dirty="0">
                <a:latin typeface="Times New Roman"/>
                <a:cs typeface="Times New Roman"/>
              </a:rPr>
              <a:t>when </a:t>
            </a:r>
            <a:r>
              <a:rPr sz="2200" spc="-5" dirty="0">
                <a:latin typeface="Times New Roman"/>
                <a:cs typeface="Times New Roman"/>
              </a:rPr>
              <a:t>there are </a:t>
            </a:r>
            <a:r>
              <a:rPr sz="2200" spc="-10" dirty="0">
                <a:latin typeface="Times New Roman"/>
                <a:cs typeface="Times New Roman"/>
              </a:rPr>
              <a:t>several </a:t>
            </a:r>
            <a:r>
              <a:rPr sz="2200" spc="-5" dirty="0">
                <a:latin typeface="Times New Roman"/>
                <a:cs typeface="Times New Roman"/>
              </a:rPr>
              <a:t>goals that </a:t>
            </a:r>
            <a:r>
              <a:rPr sz="2200" spc="-535" dirty="0">
                <a:latin typeface="Times New Roman"/>
                <a:cs typeface="Times New Roman"/>
              </a:rPr>
              <a:t> </a:t>
            </a:r>
            <a:r>
              <a:rPr sz="2200" spc="-5" dirty="0">
                <a:latin typeface="Times New Roman"/>
                <a:cs typeface="Times New Roman"/>
              </a:rPr>
              <a:t>the agent can aim </a:t>
            </a:r>
            <a:r>
              <a:rPr sz="2200" spc="-25" dirty="0">
                <a:latin typeface="Times New Roman"/>
                <a:cs typeface="Times New Roman"/>
              </a:rPr>
              <a:t>for, </a:t>
            </a:r>
            <a:r>
              <a:rPr sz="2200" u="heavy" spc="-5" dirty="0">
                <a:uFill>
                  <a:solidFill>
                    <a:srgbClr val="000000"/>
                  </a:solidFill>
                </a:uFill>
                <a:latin typeface="Times New Roman"/>
                <a:cs typeface="Times New Roman"/>
              </a:rPr>
              <a:t>none of which can </a:t>
            </a:r>
            <a:r>
              <a:rPr sz="2200" spc="-535" dirty="0">
                <a:latin typeface="Times New Roman"/>
                <a:cs typeface="Times New Roman"/>
              </a:rPr>
              <a:t> </a:t>
            </a:r>
            <a:r>
              <a:rPr sz="2200" u="heavy" spc="-5" dirty="0">
                <a:uFill>
                  <a:solidFill>
                    <a:srgbClr val="000000"/>
                  </a:solidFill>
                </a:uFill>
                <a:latin typeface="Times New Roman"/>
                <a:cs typeface="Times New Roman"/>
              </a:rPr>
              <a:t>be</a:t>
            </a:r>
            <a:r>
              <a:rPr sz="2200" u="heavy" spc="-10" dirty="0">
                <a:uFill>
                  <a:solidFill>
                    <a:srgbClr val="000000"/>
                  </a:solidFill>
                </a:uFill>
                <a:latin typeface="Times New Roman"/>
                <a:cs typeface="Times New Roman"/>
              </a:rPr>
              <a:t> </a:t>
            </a:r>
            <a:r>
              <a:rPr sz="2200" u="heavy" spc="-5" dirty="0">
                <a:uFill>
                  <a:solidFill>
                    <a:srgbClr val="000000"/>
                  </a:solidFill>
                </a:uFill>
                <a:latin typeface="Times New Roman"/>
                <a:cs typeface="Times New Roman"/>
              </a:rPr>
              <a:t>achieved</a:t>
            </a:r>
            <a:r>
              <a:rPr sz="2200" spc="10" dirty="0">
                <a:latin typeface="Times New Roman"/>
                <a:cs typeface="Times New Roman"/>
              </a:rPr>
              <a:t> </a:t>
            </a:r>
            <a:r>
              <a:rPr sz="2200" u="heavy" spc="-10" dirty="0">
                <a:uFill>
                  <a:solidFill>
                    <a:srgbClr val="000000"/>
                  </a:solidFill>
                </a:uFill>
                <a:latin typeface="Times New Roman"/>
                <a:cs typeface="Times New Roman"/>
              </a:rPr>
              <a:t>with</a:t>
            </a:r>
            <a:r>
              <a:rPr sz="2200" u="heavy" dirty="0">
                <a:uFill>
                  <a:solidFill>
                    <a:srgbClr val="000000"/>
                  </a:solidFill>
                </a:uFill>
                <a:latin typeface="Times New Roman"/>
                <a:cs typeface="Times New Roman"/>
              </a:rPr>
              <a:t> </a:t>
            </a:r>
            <a:r>
              <a:rPr sz="2200" u="heavy" spc="-15" dirty="0">
                <a:uFill>
                  <a:solidFill>
                    <a:srgbClr val="000000"/>
                  </a:solidFill>
                </a:uFill>
                <a:latin typeface="Times New Roman"/>
                <a:cs typeface="Times New Roman"/>
              </a:rPr>
              <a:t>certainty</a:t>
            </a:r>
            <a:r>
              <a:rPr sz="2200" spc="-15" dirty="0">
                <a:latin typeface="Times New Roman"/>
                <a:cs typeface="Times New Roman"/>
              </a:rPr>
              <a:t>.</a:t>
            </a:r>
            <a:endParaRPr sz="2200" dirty="0">
              <a:latin typeface="Times New Roman"/>
              <a:cs typeface="Times New Roman"/>
            </a:endParaRPr>
          </a:p>
          <a:p>
            <a:pPr marL="12700" marR="250190" indent="348615">
              <a:lnSpc>
                <a:spcPct val="120000"/>
              </a:lnSpc>
            </a:pPr>
            <a:r>
              <a:rPr sz="2200" spc="-5" dirty="0">
                <a:latin typeface="Times New Roman"/>
                <a:cs typeface="Times New Roman"/>
              </a:rPr>
              <a:t>- utility</a:t>
            </a:r>
            <a:r>
              <a:rPr sz="2200" dirty="0">
                <a:latin typeface="Times New Roman"/>
                <a:cs typeface="Times New Roman"/>
              </a:rPr>
              <a:t> function</a:t>
            </a:r>
            <a:r>
              <a:rPr sz="2200" spc="-10" dirty="0">
                <a:latin typeface="Times New Roman"/>
                <a:cs typeface="Times New Roman"/>
              </a:rPr>
              <a:t> </a:t>
            </a:r>
            <a:r>
              <a:rPr sz="2200" dirty="0">
                <a:latin typeface="Times New Roman"/>
                <a:cs typeface="Times New Roman"/>
              </a:rPr>
              <a:t>provides</a:t>
            </a:r>
            <a:r>
              <a:rPr sz="2200" spc="-5" dirty="0">
                <a:latin typeface="Times New Roman"/>
                <a:cs typeface="Times New Roman"/>
              </a:rPr>
              <a:t> a </a:t>
            </a:r>
            <a:r>
              <a:rPr sz="2200" spc="-10" dirty="0">
                <a:latin typeface="Times New Roman"/>
                <a:cs typeface="Times New Roman"/>
              </a:rPr>
              <a:t>way</a:t>
            </a:r>
            <a:r>
              <a:rPr sz="2200" dirty="0">
                <a:latin typeface="Times New Roman"/>
                <a:cs typeface="Times New Roman"/>
              </a:rPr>
              <a:t> </a:t>
            </a:r>
            <a:r>
              <a:rPr sz="2200" spc="-5" dirty="0">
                <a:latin typeface="Times New Roman"/>
                <a:cs typeface="Times New Roman"/>
              </a:rPr>
              <a:t>in </a:t>
            </a:r>
            <a:r>
              <a:rPr sz="2200" dirty="0">
                <a:latin typeface="Times New Roman"/>
                <a:cs typeface="Times New Roman"/>
              </a:rPr>
              <a:t> </a:t>
            </a:r>
            <a:r>
              <a:rPr sz="2200" spc="-10" dirty="0">
                <a:latin typeface="Times New Roman"/>
                <a:cs typeface="Times New Roman"/>
              </a:rPr>
              <a:t>which </a:t>
            </a:r>
            <a:r>
              <a:rPr sz="2200" dirty="0">
                <a:latin typeface="Times New Roman"/>
                <a:cs typeface="Times New Roman"/>
              </a:rPr>
              <a:t>the </a:t>
            </a:r>
            <a:r>
              <a:rPr sz="2200" u="heavy" dirty="0">
                <a:uFill>
                  <a:solidFill>
                    <a:srgbClr val="000000"/>
                  </a:solidFill>
                </a:uFill>
                <a:latin typeface="Times New Roman"/>
                <a:cs typeface="Times New Roman"/>
              </a:rPr>
              <a:t>likelihood of </a:t>
            </a:r>
            <a:r>
              <a:rPr sz="2200" u="heavy" spc="-5" dirty="0">
                <a:uFill>
                  <a:solidFill>
                    <a:srgbClr val="000000"/>
                  </a:solidFill>
                </a:uFill>
                <a:latin typeface="Times New Roman"/>
                <a:cs typeface="Times New Roman"/>
              </a:rPr>
              <a:t>success</a:t>
            </a:r>
            <a:r>
              <a:rPr sz="2200" spc="-5" dirty="0">
                <a:latin typeface="Times New Roman"/>
                <a:cs typeface="Times New Roman"/>
              </a:rPr>
              <a:t> can </a:t>
            </a:r>
            <a:r>
              <a:rPr sz="2200" dirty="0">
                <a:latin typeface="Times New Roman"/>
                <a:cs typeface="Times New Roman"/>
              </a:rPr>
              <a:t>be </a:t>
            </a:r>
            <a:r>
              <a:rPr sz="2200" spc="-535" dirty="0">
                <a:latin typeface="Times New Roman"/>
                <a:cs typeface="Times New Roman"/>
              </a:rPr>
              <a:t> </a:t>
            </a:r>
            <a:r>
              <a:rPr sz="2200" u="heavy" spc="-5" dirty="0">
                <a:uFill>
                  <a:solidFill>
                    <a:srgbClr val="000000"/>
                  </a:solidFill>
                </a:uFill>
                <a:latin typeface="Times New Roman"/>
                <a:cs typeface="Times New Roman"/>
              </a:rPr>
              <a:t>weighed </a:t>
            </a:r>
            <a:r>
              <a:rPr sz="2200" u="heavy" dirty="0">
                <a:uFill>
                  <a:solidFill>
                    <a:srgbClr val="000000"/>
                  </a:solidFill>
                </a:uFill>
                <a:latin typeface="Times New Roman"/>
                <a:cs typeface="Times New Roman"/>
              </a:rPr>
              <a:t>up </a:t>
            </a:r>
            <a:r>
              <a:rPr sz="2200" u="heavy" spc="-5" dirty="0">
                <a:uFill>
                  <a:solidFill>
                    <a:srgbClr val="000000"/>
                  </a:solidFill>
                </a:uFill>
                <a:latin typeface="Times New Roman"/>
                <a:cs typeface="Times New Roman"/>
              </a:rPr>
              <a:t>against the importance of </a:t>
            </a:r>
            <a:r>
              <a:rPr sz="2200" dirty="0">
                <a:latin typeface="Times New Roman"/>
                <a:cs typeface="Times New Roman"/>
              </a:rPr>
              <a:t> </a:t>
            </a:r>
            <a:r>
              <a:rPr sz="2200" u="heavy" spc="-5" dirty="0">
                <a:uFill>
                  <a:solidFill>
                    <a:srgbClr val="000000"/>
                  </a:solidFill>
                </a:uFill>
                <a:latin typeface="Times New Roman"/>
                <a:cs typeface="Times New Roman"/>
              </a:rPr>
              <a:t>the</a:t>
            </a:r>
            <a:r>
              <a:rPr sz="2200" u="heavy" spc="-10" dirty="0">
                <a:uFill>
                  <a:solidFill>
                    <a:srgbClr val="000000"/>
                  </a:solidFill>
                </a:uFill>
                <a:latin typeface="Times New Roman"/>
                <a:cs typeface="Times New Roman"/>
              </a:rPr>
              <a:t> </a:t>
            </a:r>
            <a:r>
              <a:rPr sz="2200" u="heavy" spc="-5" dirty="0">
                <a:uFill>
                  <a:solidFill>
                    <a:srgbClr val="000000"/>
                  </a:solidFill>
                </a:uFill>
                <a:latin typeface="Times New Roman"/>
                <a:cs typeface="Times New Roman"/>
              </a:rPr>
              <a:t>goals</a:t>
            </a:r>
            <a:r>
              <a:rPr sz="2200" spc="-5" dirty="0">
                <a:latin typeface="Times New Roman"/>
                <a:cs typeface="Times New Roman"/>
              </a:rPr>
              <a:t>.</a:t>
            </a:r>
            <a:endParaRPr sz="2200" dirty="0">
              <a:latin typeface="Times New Roman"/>
              <a:cs typeface="Times New Roman"/>
            </a:endParaRPr>
          </a:p>
        </p:txBody>
      </p:sp>
      <p:pic>
        <p:nvPicPr>
          <p:cNvPr id="18" name="object 18"/>
          <p:cNvPicPr/>
          <p:nvPr/>
        </p:nvPicPr>
        <p:blipFill>
          <a:blip r:embed="rId2" cstate="print"/>
          <a:stretch>
            <a:fillRect/>
          </a:stretch>
        </p:blipFill>
        <p:spPr>
          <a:xfrm>
            <a:off x="7058025" y="2040636"/>
            <a:ext cx="4822905" cy="3700198"/>
          </a:xfrm>
          <a:prstGeom prst="rect">
            <a:avLst/>
          </a:prstGeom>
        </p:spPr>
      </p:pic>
      <p:sp>
        <p:nvSpPr>
          <p:cNvPr id="19" name="object 19"/>
          <p:cNvSpPr txBox="1"/>
          <p:nvPr/>
        </p:nvSpPr>
        <p:spPr>
          <a:xfrm>
            <a:off x="7560287" y="6014540"/>
            <a:ext cx="3022622" cy="228909"/>
          </a:xfrm>
          <a:prstGeom prst="rect">
            <a:avLst/>
          </a:prstGeom>
        </p:spPr>
        <p:txBody>
          <a:bodyPr vert="horz" wrap="square" lIns="0" tIns="13335" rIns="0" bIns="0" rtlCol="0">
            <a:spAutoFit/>
          </a:bodyPr>
          <a:lstStyle/>
          <a:p>
            <a:pPr marL="12700">
              <a:spcBef>
                <a:spcPts val="105"/>
              </a:spcBef>
            </a:pPr>
            <a:r>
              <a:rPr sz="1400" b="1" spc="-10" dirty="0">
                <a:latin typeface="Times New Roman"/>
                <a:cs typeface="Times New Roman"/>
              </a:rPr>
              <a:t>F</a:t>
            </a:r>
            <a:r>
              <a:rPr sz="1400" b="1" dirty="0">
                <a:latin typeface="Times New Roman"/>
                <a:cs typeface="Times New Roman"/>
              </a:rPr>
              <a:t>ig</a:t>
            </a:r>
            <a:r>
              <a:rPr sz="1400" b="1" spc="-5" dirty="0">
                <a:latin typeface="Times New Roman"/>
                <a:cs typeface="Times New Roman"/>
              </a:rPr>
              <a:t>u</a:t>
            </a:r>
            <a:r>
              <a:rPr sz="1400" b="1" spc="-30" dirty="0">
                <a:latin typeface="Times New Roman"/>
                <a:cs typeface="Times New Roman"/>
              </a:rPr>
              <a:t>r</a:t>
            </a:r>
            <a:r>
              <a:rPr sz="1400" b="1" dirty="0">
                <a:latin typeface="Times New Roman"/>
                <a:cs typeface="Times New Roman"/>
              </a:rPr>
              <a:t>e:</a:t>
            </a:r>
            <a:r>
              <a:rPr sz="1400" b="1" spc="-110" dirty="0">
                <a:latin typeface="Times New Roman"/>
                <a:cs typeface="Times New Roman"/>
              </a:rPr>
              <a:t> </a:t>
            </a:r>
            <a:r>
              <a:rPr sz="1400" dirty="0">
                <a:latin typeface="Times New Roman"/>
                <a:cs typeface="Times New Roman"/>
              </a:rPr>
              <a:t>A</a:t>
            </a:r>
            <a:r>
              <a:rPr sz="1400" spc="-80" dirty="0">
                <a:latin typeface="Times New Roman"/>
                <a:cs typeface="Times New Roman"/>
              </a:rPr>
              <a:t> </a:t>
            </a:r>
            <a:r>
              <a:rPr sz="1400" dirty="0">
                <a:latin typeface="Times New Roman"/>
                <a:cs typeface="Times New Roman"/>
              </a:rPr>
              <a:t>co</a:t>
            </a:r>
            <a:r>
              <a:rPr sz="1400" spc="-20" dirty="0">
                <a:latin typeface="Times New Roman"/>
                <a:cs typeface="Times New Roman"/>
              </a:rPr>
              <a:t>m</a:t>
            </a:r>
            <a:r>
              <a:rPr sz="1400" dirty="0">
                <a:latin typeface="Times New Roman"/>
                <a:cs typeface="Times New Roman"/>
              </a:rPr>
              <a:t>plete util</a:t>
            </a:r>
            <a:r>
              <a:rPr sz="1400" spc="-10" dirty="0">
                <a:latin typeface="Times New Roman"/>
                <a:cs typeface="Times New Roman"/>
              </a:rPr>
              <a:t>i</a:t>
            </a:r>
            <a:r>
              <a:rPr sz="1400" dirty="0">
                <a:latin typeface="Times New Roman"/>
                <a:cs typeface="Times New Roman"/>
              </a:rPr>
              <a:t>t</a:t>
            </a:r>
            <a:r>
              <a:rPr sz="1400" spc="-15" dirty="0">
                <a:latin typeface="Times New Roman"/>
                <a:cs typeface="Times New Roman"/>
              </a:rPr>
              <a:t>y</a:t>
            </a:r>
            <a:r>
              <a:rPr sz="1400" spc="-5" dirty="0">
                <a:latin typeface="Times New Roman"/>
                <a:cs typeface="Times New Roman"/>
              </a:rPr>
              <a:t>-</a:t>
            </a:r>
            <a:r>
              <a:rPr sz="1400" dirty="0">
                <a:latin typeface="Times New Roman"/>
                <a:cs typeface="Times New Roman"/>
              </a:rPr>
              <a:t>based</a:t>
            </a:r>
            <a:r>
              <a:rPr sz="1400" spc="-45" dirty="0">
                <a:latin typeface="Times New Roman"/>
                <a:cs typeface="Times New Roman"/>
              </a:rPr>
              <a:t> </a:t>
            </a:r>
            <a:r>
              <a:rPr sz="1400" dirty="0">
                <a:latin typeface="Times New Roman"/>
                <a:cs typeface="Times New Roman"/>
              </a:rPr>
              <a:t>agent.</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4800" y="12201"/>
            <a:ext cx="8943975" cy="641201"/>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4000" dirty="0"/>
              <a:t>3.</a:t>
            </a:r>
            <a:r>
              <a:rPr sz="4000" spc="-180" dirty="0"/>
              <a:t> </a:t>
            </a:r>
            <a:r>
              <a:rPr sz="4000" spc="-5" dirty="0"/>
              <a:t>Ag</a:t>
            </a:r>
            <a:r>
              <a:rPr sz="4000" spc="5" dirty="0"/>
              <a:t>e</a:t>
            </a:r>
            <a:r>
              <a:rPr sz="4000" dirty="0"/>
              <a:t>nt</a:t>
            </a:r>
            <a:r>
              <a:rPr sz="4000" spc="-80" dirty="0"/>
              <a:t> </a:t>
            </a:r>
            <a:r>
              <a:rPr sz="4000" spc="-235" dirty="0"/>
              <a:t>T</a:t>
            </a:r>
            <a:r>
              <a:rPr sz="4000" dirty="0"/>
              <a:t>y</a:t>
            </a:r>
            <a:r>
              <a:rPr sz="4000" spc="5" dirty="0"/>
              <a:t>p</a:t>
            </a:r>
            <a:r>
              <a:rPr sz="4000" dirty="0"/>
              <a:t>es</a:t>
            </a:r>
            <a:r>
              <a:rPr sz="4000" spc="-15" dirty="0"/>
              <a:t> </a:t>
            </a:r>
            <a:r>
              <a:rPr sz="4000" dirty="0"/>
              <a:t>(4.</a:t>
            </a:r>
            <a:r>
              <a:rPr sz="4000" spc="-15" dirty="0"/>
              <a:t> </a:t>
            </a:r>
            <a:r>
              <a:rPr sz="4000" spc="-5" dirty="0"/>
              <a:t>Utili</a:t>
            </a:r>
            <a:r>
              <a:rPr sz="4000" spc="-15" dirty="0"/>
              <a:t>t</a:t>
            </a:r>
            <a:r>
              <a:rPr sz="4000" spc="25" dirty="0"/>
              <a:t>y</a:t>
            </a:r>
            <a:r>
              <a:rPr sz="4000" dirty="0"/>
              <a:t>-b</a:t>
            </a:r>
            <a:r>
              <a:rPr sz="4000" spc="5" dirty="0"/>
              <a:t>a</a:t>
            </a:r>
            <a:r>
              <a:rPr sz="4000" spc="-5" dirty="0"/>
              <a:t>se</a:t>
            </a:r>
            <a:r>
              <a:rPr sz="4000" dirty="0"/>
              <a:t>d</a:t>
            </a:r>
            <a:r>
              <a:rPr sz="4000" spc="-204" dirty="0"/>
              <a:t> </a:t>
            </a:r>
            <a:r>
              <a:rPr sz="4000" spc="-5" dirty="0"/>
              <a:t>Ag</a:t>
            </a:r>
            <a:r>
              <a:rPr sz="4000" spc="5" dirty="0"/>
              <a:t>e</a:t>
            </a:r>
            <a:r>
              <a:rPr sz="4000" dirty="0"/>
              <a:t>nts)</a:t>
            </a:r>
          </a:p>
        </p:txBody>
      </p:sp>
      <p:sp>
        <p:nvSpPr>
          <p:cNvPr id="3" name="object 3"/>
          <p:cNvSpPr txBox="1"/>
          <p:nvPr/>
        </p:nvSpPr>
        <p:spPr>
          <a:xfrm>
            <a:off x="9086666" y="75946"/>
            <a:ext cx="1496695" cy="513715"/>
          </a:xfrm>
          <a:prstGeom prst="rect">
            <a:avLst/>
          </a:prstGeom>
        </p:spPr>
        <p:txBody>
          <a:bodyPr vert="horz" wrap="square" lIns="0" tIns="12700" rIns="0" bIns="0" rtlCol="0">
            <a:spAutoFit/>
          </a:bodyPr>
          <a:lstStyle/>
          <a:p>
            <a:pPr marL="12700">
              <a:spcBef>
                <a:spcPts val="100"/>
              </a:spcBef>
            </a:pPr>
            <a:r>
              <a:rPr sz="3200" dirty="0">
                <a:latin typeface="Times New Roman"/>
                <a:cs typeface="Times New Roman"/>
              </a:rPr>
              <a:t>(Co</a:t>
            </a:r>
            <a:r>
              <a:rPr sz="3200" spc="5" dirty="0">
                <a:latin typeface="Times New Roman"/>
                <a:cs typeface="Times New Roman"/>
              </a:rPr>
              <a:t>n</a:t>
            </a:r>
            <a:r>
              <a:rPr sz="3200" dirty="0">
                <a:latin typeface="Times New Roman"/>
                <a:cs typeface="Times New Roman"/>
              </a:rPr>
              <a:t>t…)</a:t>
            </a:r>
            <a:endParaRPr sz="3200">
              <a:latin typeface="Times New Roman"/>
              <a:cs typeface="Times New Roman"/>
            </a:endParaRPr>
          </a:p>
        </p:txBody>
      </p:sp>
      <p:sp>
        <p:nvSpPr>
          <p:cNvPr id="4" name="object 4"/>
          <p:cNvSpPr txBox="1"/>
          <p:nvPr/>
        </p:nvSpPr>
        <p:spPr>
          <a:xfrm>
            <a:off x="651510" y="1495728"/>
            <a:ext cx="3473450" cy="2398092"/>
          </a:xfrm>
          <a:prstGeom prst="rect">
            <a:avLst/>
          </a:prstGeom>
        </p:spPr>
        <p:txBody>
          <a:bodyPr vert="horz" wrap="square" lIns="0" tIns="12700" rIns="0" bIns="0" rtlCol="0">
            <a:spAutoFit/>
          </a:bodyPr>
          <a:lstStyle/>
          <a:p>
            <a:pPr marL="355600" marR="5080" indent="-342900">
              <a:spcBef>
                <a:spcPts val="100"/>
              </a:spcBef>
              <a:buFont typeface="Wingdings"/>
              <a:buChar char=""/>
              <a:tabLst>
                <a:tab pos="355600" algn="l"/>
              </a:tabLst>
            </a:pPr>
            <a:r>
              <a:rPr sz="2400" dirty="0">
                <a:solidFill>
                  <a:srgbClr val="00AFEF"/>
                </a:solidFill>
                <a:latin typeface="Times New Roman"/>
                <a:cs typeface="Times New Roman"/>
              </a:rPr>
              <a:t>Evaluation function </a:t>
            </a:r>
            <a:r>
              <a:rPr sz="2400" dirty="0">
                <a:latin typeface="Times New Roman"/>
                <a:cs typeface="Times New Roman"/>
              </a:rPr>
              <a:t>to </a:t>
            </a:r>
            <a:r>
              <a:rPr sz="2400" spc="5" dirty="0">
                <a:latin typeface="Times New Roman"/>
                <a:cs typeface="Times New Roman"/>
              </a:rPr>
              <a:t> </a:t>
            </a:r>
            <a:r>
              <a:rPr sz="2400" spc="-5" dirty="0">
                <a:latin typeface="Times New Roman"/>
                <a:cs typeface="Times New Roman"/>
              </a:rPr>
              <a:t>measure</a:t>
            </a:r>
            <a:r>
              <a:rPr sz="2400" spc="-25" dirty="0">
                <a:latin typeface="Times New Roman"/>
                <a:cs typeface="Times New Roman"/>
              </a:rPr>
              <a:t> </a:t>
            </a:r>
            <a:r>
              <a:rPr sz="2400" dirty="0">
                <a:latin typeface="Times New Roman"/>
                <a:cs typeface="Times New Roman"/>
              </a:rPr>
              <a:t>utility</a:t>
            </a:r>
            <a:r>
              <a:rPr sz="2400" spc="-55" dirty="0">
                <a:latin typeface="Times New Roman"/>
                <a:cs typeface="Times New Roman"/>
              </a:rPr>
              <a:t> </a:t>
            </a:r>
            <a:r>
              <a:rPr sz="2400" dirty="0">
                <a:solidFill>
                  <a:srgbClr val="92D050"/>
                </a:solidFill>
                <a:latin typeface="Times New Roman"/>
                <a:cs typeface="Times New Roman"/>
              </a:rPr>
              <a:t>f(state)</a:t>
            </a:r>
            <a:r>
              <a:rPr sz="2400" spc="-45" dirty="0">
                <a:solidFill>
                  <a:srgbClr val="92D050"/>
                </a:solidFill>
                <a:latin typeface="Times New Roman"/>
                <a:cs typeface="Times New Roman"/>
              </a:rPr>
              <a:t> </a:t>
            </a:r>
            <a:r>
              <a:rPr sz="2400" dirty="0">
                <a:solidFill>
                  <a:srgbClr val="92D050"/>
                </a:solidFill>
                <a:latin typeface="Times New Roman"/>
                <a:cs typeface="Times New Roman"/>
              </a:rPr>
              <a:t>-&gt; </a:t>
            </a:r>
            <a:r>
              <a:rPr sz="2400" spc="-585" dirty="0">
                <a:solidFill>
                  <a:srgbClr val="92D050"/>
                </a:solidFill>
                <a:latin typeface="Times New Roman"/>
                <a:cs typeface="Times New Roman"/>
              </a:rPr>
              <a:t> </a:t>
            </a:r>
            <a:r>
              <a:rPr sz="2400" dirty="0">
                <a:solidFill>
                  <a:srgbClr val="92D050"/>
                </a:solidFill>
                <a:latin typeface="Times New Roman"/>
                <a:cs typeface="Times New Roman"/>
              </a:rPr>
              <a:t>value.</a:t>
            </a:r>
            <a:endParaRPr sz="2400">
              <a:latin typeface="Times New Roman"/>
              <a:cs typeface="Times New Roman"/>
            </a:endParaRPr>
          </a:p>
          <a:p>
            <a:pPr>
              <a:spcBef>
                <a:spcPts val="10"/>
              </a:spcBef>
              <a:buClr>
                <a:srgbClr val="00AFEF"/>
              </a:buClr>
              <a:buFont typeface="Wingdings"/>
              <a:buChar char=""/>
            </a:pPr>
            <a:endParaRPr sz="3500">
              <a:latin typeface="Times New Roman"/>
              <a:cs typeface="Times New Roman"/>
            </a:endParaRPr>
          </a:p>
          <a:p>
            <a:pPr marL="355600" marR="518159" indent="-342900">
              <a:buFont typeface="Wingdings"/>
              <a:buChar char=""/>
              <a:tabLst>
                <a:tab pos="355600" algn="l"/>
              </a:tabLst>
            </a:pPr>
            <a:r>
              <a:rPr sz="2400" spc="-5" dirty="0">
                <a:solidFill>
                  <a:srgbClr val="00AFEF"/>
                </a:solidFill>
                <a:latin typeface="Times New Roman"/>
                <a:cs typeface="Times New Roman"/>
              </a:rPr>
              <a:t>Useful</a:t>
            </a:r>
            <a:r>
              <a:rPr sz="2400" spc="-45" dirty="0">
                <a:solidFill>
                  <a:srgbClr val="00AFEF"/>
                </a:solidFill>
                <a:latin typeface="Times New Roman"/>
                <a:cs typeface="Times New Roman"/>
              </a:rPr>
              <a:t> </a:t>
            </a:r>
            <a:r>
              <a:rPr sz="2400" dirty="0">
                <a:solidFill>
                  <a:srgbClr val="00AFEF"/>
                </a:solidFill>
                <a:latin typeface="Times New Roman"/>
                <a:cs typeface="Times New Roman"/>
              </a:rPr>
              <a:t>for</a:t>
            </a:r>
            <a:r>
              <a:rPr sz="2400" spc="-35" dirty="0">
                <a:solidFill>
                  <a:srgbClr val="00AFEF"/>
                </a:solidFill>
                <a:latin typeface="Times New Roman"/>
                <a:cs typeface="Times New Roman"/>
              </a:rPr>
              <a:t> </a:t>
            </a:r>
            <a:r>
              <a:rPr sz="2400" dirty="0">
                <a:solidFill>
                  <a:srgbClr val="00AFEF"/>
                </a:solidFill>
                <a:latin typeface="Times New Roman"/>
                <a:cs typeface="Times New Roman"/>
              </a:rPr>
              <a:t>evaluating </a:t>
            </a:r>
            <a:r>
              <a:rPr sz="2400" spc="-585" dirty="0">
                <a:solidFill>
                  <a:srgbClr val="00AFEF"/>
                </a:solidFill>
                <a:latin typeface="Times New Roman"/>
                <a:cs typeface="Times New Roman"/>
              </a:rPr>
              <a:t> </a:t>
            </a:r>
            <a:r>
              <a:rPr sz="2400" spc="-5" dirty="0">
                <a:solidFill>
                  <a:srgbClr val="92D050"/>
                </a:solidFill>
                <a:latin typeface="Times New Roman"/>
                <a:cs typeface="Times New Roman"/>
              </a:rPr>
              <a:t>competing</a:t>
            </a:r>
            <a:r>
              <a:rPr sz="2400" spc="-25" dirty="0">
                <a:solidFill>
                  <a:srgbClr val="92D050"/>
                </a:solidFill>
                <a:latin typeface="Times New Roman"/>
                <a:cs typeface="Times New Roman"/>
              </a:rPr>
              <a:t> </a:t>
            </a:r>
            <a:r>
              <a:rPr sz="2400" dirty="0">
                <a:solidFill>
                  <a:srgbClr val="92D050"/>
                </a:solidFill>
                <a:latin typeface="Times New Roman"/>
                <a:cs typeface="Times New Roman"/>
              </a:rPr>
              <a:t>goals.</a:t>
            </a:r>
            <a:endParaRPr sz="2400">
              <a:latin typeface="Times New Roman"/>
              <a:cs typeface="Times New Roman"/>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9100" y="42979"/>
            <a:ext cx="7123429" cy="579646"/>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3600" dirty="0"/>
              <a:t>3.</a:t>
            </a:r>
            <a:r>
              <a:rPr sz="3600" spc="-180" dirty="0"/>
              <a:t> </a:t>
            </a:r>
            <a:r>
              <a:rPr sz="3600" spc="-5" dirty="0"/>
              <a:t>Ag</a:t>
            </a:r>
            <a:r>
              <a:rPr sz="3600" spc="5" dirty="0"/>
              <a:t>e</a:t>
            </a:r>
            <a:r>
              <a:rPr sz="3600" dirty="0"/>
              <a:t>nt</a:t>
            </a:r>
            <a:r>
              <a:rPr sz="3600" spc="-80" dirty="0"/>
              <a:t> </a:t>
            </a:r>
            <a:r>
              <a:rPr sz="3600" spc="-235" dirty="0"/>
              <a:t>T</a:t>
            </a:r>
            <a:r>
              <a:rPr sz="3600" dirty="0"/>
              <a:t>y</a:t>
            </a:r>
            <a:r>
              <a:rPr sz="3600" spc="5" dirty="0"/>
              <a:t>p</a:t>
            </a:r>
            <a:r>
              <a:rPr sz="3600" dirty="0"/>
              <a:t>es</a:t>
            </a:r>
            <a:r>
              <a:rPr sz="3600" spc="-15" dirty="0"/>
              <a:t> </a:t>
            </a:r>
            <a:r>
              <a:rPr sz="3600" dirty="0"/>
              <a:t>(5.</a:t>
            </a:r>
            <a:r>
              <a:rPr sz="3600" spc="-15" dirty="0"/>
              <a:t> </a:t>
            </a:r>
            <a:r>
              <a:rPr sz="3600" dirty="0"/>
              <a:t>Lea</a:t>
            </a:r>
            <a:r>
              <a:rPr sz="3600" spc="5" dirty="0"/>
              <a:t>r</a:t>
            </a:r>
            <a:r>
              <a:rPr sz="3600" dirty="0"/>
              <a:t>ning</a:t>
            </a:r>
            <a:r>
              <a:rPr sz="3600" spc="-200" dirty="0"/>
              <a:t> </a:t>
            </a:r>
            <a:r>
              <a:rPr sz="3600" spc="-5" dirty="0"/>
              <a:t>Ag</a:t>
            </a:r>
            <a:r>
              <a:rPr sz="3600" spc="5" dirty="0"/>
              <a:t>e</a:t>
            </a:r>
            <a:r>
              <a:rPr sz="3600" dirty="0"/>
              <a:t>nts)</a:t>
            </a:r>
          </a:p>
        </p:txBody>
      </p:sp>
      <p:sp>
        <p:nvSpPr>
          <p:cNvPr id="3" name="object 3"/>
          <p:cNvSpPr txBox="1"/>
          <p:nvPr/>
        </p:nvSpPr>
        <p:spPr>
          <a:xfrm>
            <a:off x="8427594" y="75946"/>
            <a:ext cx="1496695" cy="513715"/>
          </a:xfrm>
          <a:prstGeom prst="rect">
            <a:avLst/>
          </a:prstGeom>
        </p:spPr>
        <p:txBody>
          <a:bodyPr vert="horz" wrap="square" lIns="0" tIns="12700" rIns="0" bIns="0" rtlCol="0">
            <a:spAutoFit/>
          </a:bodyPr>
          <a:lstStyle/>
          <a:p>
            <a:pPr marL="12700">
              <a:spcBef>
                <a:spcPts val="100"/>
              </a:spcBef>
            </a:pPr>
            <a:r>
              <a:rPr sz="3200" dirty="0">
                <a:latin typeface="Times New Roman"/>
                <a:cs typeface="Times New Roman"/>
              </a:rPr>
              <a:t>(Co</a:t>
            </a:r>
            <a:r>
              <a:rPr sz="3200" spc="5" dirty="0">
                <a:latin typeface="Times New Roman"/>
                <a:cs typeface="Times New Roman"/>
              </a:rPr>
              <a:t>n</a:t>
            </a:r>
            <a:r>
              <a:rPr sz="3200" dirty="0">
                <a:latin typeface="Times New Roman"/>
                <a:cs typeface="Times New Roman"/>
              </a:rPr>
              <a:t>t…)</a:t>
            </a:r>
            <a:endParaRPr sz="3200">
              <a:latin typeface="Times New Roman"/>
              <a:cs typeface="Times New Roman"/>
            </a:endParaRPr>
          </a:p>
        </p:txBody>
      </p:sp>
      <p:sp>
        <p:nvSpPr>
          <p:cNvPr id="9" name="object 9"/>
          <p:cNvSpPr txBox="1"/>
          <p:nvPr/>
        </p:nvSpPr>
        <p:spPr>
          <a:xfrm>
            <a:off x="647700" y="1146807"/>
            <a:ext cx="6484443" cy="3821559"/>
          </a:xfrm>
          <a:prstGeom prst="rect">
            <a:avLst/>
          </a:prstGeom>
        </p:spPr>
        <p:txBody>
          <a:bodyPr vert="horz" wrap="square" lIns="0" tIns="12700" rIns="0" bIns="0" rtlCol="0">
            <a:spAutoFit/>
          </a:bodyPr>
          <a:lstStyle/>
          <a:p>
            <a:pPr marL="355600" marR="381635" indent="-342900">
              <a:spcBef>
                <a:spcPts val="100"/>
              </a:spcBef>
              <a:buFont typeface="Wingdings"/>
              <a:buChar char=""/>
              <a:tabLst>
                <a:tab pos="355600" algn="l"/>
              </a:tabLst>
            </a:pPr>
            <a:endParaRPr lang="en-IN" sz="2400" dirty="0">
              <a:latin typeface="Times New Roman"/>
              <a:cs typeface="Times New Roman"/>
            </a:endParaRPr>
          </a:p>
          <a:p>
            <a:pPr marL="355600" marR="381635" indent="-342900">
              <a:spcBef>
                <a:spcPts val="100"/>
              </a:spcBef>
              <a:buFont typeface="Wingdings"/>
              <a:buChar char=""/>
              <a:tabLst>
                <a:tab pos="355600" algn="l"/>
              </a:tabLst>
            </a:pPr>
            <a:r>
              <a:rPr sz="2400" dirty="0">
                <a:latin typeface="Times New Roman"/>
                <a:cs typeface="Times New Roman"/>
              </a:rPr>
              <a:t>Learning agent aim to learn </a:t>
            </a:r>
            <a:r>
              <a:rPr sz="2400" u="heavy" dirty="0">
                <a:uFill>
                  <a:solidFill>
                    <a:srgbClr val="000000"/>
                  </a:solidFill>
                </a:uFill>
                <a:latin typeface="Times New Roman"/>
                <a:cs typeface="Times New Roman"/>
              </a:rPr>
              <a:t>new </a:t>
            </a:r>
            <a:r>
              <a:rPr sz="2400" spc="5" dirty="0">
                <a:latin typeface="Times New Roman"/>
                <a:cs typeface="Times New Roman"/>
              </a:rPr>
              <a:t> </a:t>
            </a:r>
            <a:r>
              <a:rPr sz="2400" u="heavy" dirty="0">
                <a:uFill>
                  <a:solidFill>
                    <a:srgbClr val="000000"/>
                  </a:solidFill>
                </a:uFill>
                <a:latin typeface="Times New Roman"/>
                <a:cs typeface="Times New Roman"/>
              </a:rPr>
              <a:t>actions</a:t>
            </a:r>
            <a:r>
              <a:rPr sz="2400" spc="-30" dirty="0">
                <a:latin typeface="Times New Roman"/>
                <a:cs typeface="Times New Roman"/>
              </a:rPr>
              <a:t> </a:t>
            </a:r>
            <a:r>
              <a:rPr sz="2400" dirty="0">
                <a:latin typeface="Times New Roman"/>
                <a:cs typeface="Times New Roman"/>
              </a:rPr>
              <a:t>as</a:t>
            </a:r>
            <a:r>
              <a:rPr sz="2400" spc="-25" dirty="0">
                <a:latin typeface="Times New Roman"/>
                <a:cs typeface="Times New Roman"/>
              </a:rPr>
              <a:t> </a:t>
            </a:r>
            <a:r>
              <a:rPr sz="2400" dirty="0">
                <a:latin typeface="Times New Roman"/>
                <a:cs typeface="Times New Roman"/>
              </a:rPr>
              <a:t>it</a:t>
            </a:r>
            <a:r>
              <a:rPr sz="2400" spc="-20" dirty="0">
                <a:latin typeface="Times New Roman"/>
                <a:cs typeface="Times New Roman"/>
              </a:rPr>
              <a:t> </a:t>
            </a:r>
            <a:r>
              <a:rPr sz="2400" dirty="0">
                <a:latin typeface="Times New Roman"/>
                <a:cs typeface="Times New Roman"/>
              </a:rPr>
              <a:t>goes</a:t>
            </a:r>
            <a:r>
              <a:rPr sz="2400" spc="-25" dirty="0">
                <a:latin typeface="Times New Roman"/>
                <a:cs typeface="Times New Roman"/>
              </a:rPr>
              <a:t> </a:t>
            </a:r>
            <a:r>
              <a:rPr sz="2400" dirty="0">
                <a:latin typeface="Times New Roman"/>
                <a:cs typeface="Times New Roman"/>
              </a:rPr>
              <a:t>about</a:t>
            </a:r>
            <a:r>
              <a:rPr sz="2400" spc="-15" dirty="0">
                <a:latin typeface="Times New Roman"/>
                <a:cs typeface="Times New Roman"/>
              </a:rPr>
              <a:t> </a:t>
            </a:r>
            <a:r>
              <a:rPr sz="2400" dirty="0">
                <a:latin typeface="Times New Roman"/>
                <a:cs typeface="Times New Roman"/>
              </a:rPr>
              <a:t>its</a:t>
            </a:r>
            <a:r>
              <a:rPr sz="2400" spc="-15" dirty="0">
                <a:latin typeface="Times New Roman"/>
                <a:cs typeface="Times New Roman"/>
              </a:rPr>
              <a:t> </a:t>
            </a:r>
            <a:r>
              <a:rPr sz="2400" dirty="0">
                <a:latin typeface="Times New Roman"/>
                <a:cs typeface="Times New Roman"/>
              </a:rPr>
              <a:t>business, </a:t>
            </a:r>
            <a:r>
              <a:rPr sz="2400" spc="-585" dirty="0">
                <a:latin typeface="Times New Roman"/>
                <a:cs typeface="Times New Roman"/>
              </a:rPr>
              <a:t> </a:t>
            </a:r>
            <a:r>
              <a:rPr sz="2400" dirty="0">
                <a:latin typeface="Times New Roman"/>
                <a:cs typeface="Times New Roman"/>
              </a:rPr>
              <a:t>education,</a:t>
            </a:r>
            <a:r>
              <a:rPr sz="2400" spc="-50" dirty="0">
                <a:latin typeface="Times New Roman"/>
                <a:cs typeface="Times New Roman"/>
              </a:rPr>
              <a:t> </a:t>
            </a:r>
            <a:r>
              <a:rPr sz="2400" spc="-5" dirty="0">
                <a:latin typeface="Times New Roman"/>
                <a:cs typeface="Times New Roman"/>
              </a:rPr>
              <a:t>commercial</a:t>
            </a:r>
            <a:r>
              <a:rPr sz="2400" spc="-15" dirty="0">
                <a:latin typeface="Times New Roman"/>
                <a:cs typeface="Times New Roman"/>
              </a:rPr>
              <a:t> </a:t>
            </a:r>
            <a:r>
              <a:rPr sz="2400" dirty="0">
                <a:latin typeface="Times New Roman"/>
                <a:cs typeface="Times New Roman"/>
              </a:rPr>
              <a:t>industries.</a:t>
            </a:r>
          </a:p>
          <a:p>
            <a:pPr marL="355600" marR="5080" indent="-342900">
              <a:spcBef>
                <a:spcPts val="535"/>
              </a:spcBef>
            </a:pPr>
            <a:r>
              <a:rPr sz="2200" i="1" spc="-5" dirty="0">
                <a:latin typeface="Times New Roman"/>
                <a:cs typeface="Times New Roman"/>
              </a:rPr>
              <a:t>Example</a:t>
            </a:r>
            <a:r>
              <a:rPr sz="2200" spc="-5" dirty="0">
                <a:latin typeface="Times New Roman"/>
                <a:cs typeface="Times New Roman"/>
              </a:rPr>
              <a:t>,</a:t>
            </a:r>
            <a:r>
              <a:rPr sz="2200" spc="-10" dirty="0">
                <a:latin typeface="Times New Roman"/>
                <a:cs typeface="Times New Roman"/>
              </a:rPr>
              <a:t> </a:t>
            </a:r>
            <a:r>
              <a:rPr sz="2200" spc="-5" dirty="0">
                <a:latin typeface="Times New Roman"/>
                <a:cs typeface="Times New Roman"/>
              </a:rPr>
              <a:t>several</a:t>
            </a:r>
            <a:r>
              <a:rPr sz="2200" dirty="0">
                <a:latin typeface="Times New Roman"/>
                <a:cs typeface="Times New Roman"/>
              </a:rPr>
              <a:t> people</a:t>
            </a:r>
            <a:r>
              <a:rPr sz="2200" spc="-20" dirty="0">
                <a:latin typeface="Times New Roman"/>
                <a:cs typeface="Times New Roman"/>
              </a:rPr>
              <a:t> </a:t>
            </a:r>
            <a:r>
              <a:rPr sz="2200" spc="-10" dirty="0">
                <a:latin typeface="Times New Roman"/>
                <a:cs typeface="Times New Roman"/>
              </a:rPr>
              <a:t>make</a:t>
            </a:r>
            <a:r>
              <a:rPr sz="2200" spc="20" dirty="0">
                <a:latin typeface="Times New Roman"/>
                <a:cs typeface="Times New Roman"/>
              </a:rPr>
              <a:t> </a:t>
            </a:r>
            <a:r>
              <a:rPr sz="2200" spc="-5" dirty="0">
                <a:latin typeface="Times New Roman"/>
                <a:cs typeface="Times New Roman"/>
              </a:rPr>
              <a:t>news</a:t>
            </a:r>
            <a:r>
              <a:rPr sz="2200" spc="-10" dirty="0">
                <a:latin typeface="Times New Roman"/>
                <a:cs typeface="Times New Roman"/>
              </a:rPr>
              <a:t> </a:t>
            </a:r>
            <a:r>
              <a:rPr sz="2200" spc="-5" dirty="0">
                <a:latin typeface="Times New Roman"/>
                <a:cs typeface="Times New Roman"/>
              </a:rPr>
              <a:t>houses, </a:t>
            </a:r>
            <a:r>
              <a:rPr sz="2200" dirty="0">
                <a:latin typeface="Times New Roman"/>
                <a:cs typeface="Times New Roman"/>
              </a:rPr>
              <a:t> </a:t>
            </a:r>
            <a:r>
              <a:rPr sz="2200" spc="-5" dirty="0">
                <a:latin typeface="Times New Roman"/>
                <a:cs typeface="Times New Roman"/>
              </a:rPr>
              <a:t>so learned-based</a:t>
            </a:r>
            <a:r>
              <a:rPr sz="2200" spc="15" dirty="0">
                <a:latin typeface="Times New Roman"/>
                <a:cs typeface="Times New Roman"/>
              </a:rPr>
              <a:t> </a:t>
            </a:r>
            <a:r>
              <a:rPr sz="2200" spc="-5" dirty="0">
                <a:latin typeface="Times New Roman"/>
                <a:cs typeface="Times New Roman"/>
              </a:rPr>
              <a:t>system</a:t>
            </a:r>
            <a:r>
              <a:rPr sz="2200" spc="-25" dirty="0">
                <a:latin typeface="Times New Roman"/>
                <a:cs typeface="Times New Roman"/>
              </a:rPr>
              <a:t> </a:t>
            </a:r>
            <a:r>
              <a:rPr sz="2200" spc="-5" dirty="0">
                <a:latin typeface="Times New Roman"/>
                <a:cs typeface="Times New Roman"/>
              </a:rPr>
              <a:t>having general </a:t>
            </a:r>
            <a:r>
              <a:rPr sz="2200" dirty="0">
                <a:latin typeface="Times New Roman"/>
                <a:cs typeface="Times New Roman"/>
              </a:rPr>
              <a:t> </a:t>
            </a:r>
            <a:r>
              <a:rPr sz="2200" spc="-5" dirty="0">
                <a:latin typeface="Times New Roman"/>
                <a:cs typeface="Times New Roman"/>
              </a:rPr>
              <a:t>training</a:t>
            </a:r>
            <a:r>
              <a:rPr sz="2200" spc="10" dirty="0">
                <a:latin typeface="Times New Roman"/>
                <a:cs typeface="Times New Roman"/>
              </a:rPr>
              <a:t> </a:t>
            </a:r>
            <a:r>
              <a:rPr sz="2200" spc="-5" dirty="0">
                <a:latin typeface="Times New Roman"/>
                <a:cs typeface="Times New Roman"/>
              </a:rPr>
              <a:t>provides</a:t>
            </a:r>
            <a:r>
              <a:rPr sz="2200" spc="-10" dirty="0">
                <a:latin typeface="Times New Roman"/>
                <a:cs typeface="Times New Roman"/>
              </a:rPr>
              <a:t> effective</a:t>
            </a:r>
            <a:r>
              <a:rPr sz="2200" spc="20" dirty="0">
                <a:latin typeface="Times New Roman"/>
                <a:cs typeface="Times New Roman"/>
              </a:rPr>
              <a:t> </a:t>
            </a:r>
            <a:r>
              <a:rPr sz="2200" spc="-5" dirty="0">
                <a:latin typeface="Times New Roman"/>
                <a:cs typeface="Times New Roman"/>
              </a:rPr>
              <a:t>results</a:t>
            </a:r>
            <a:r>
              <a:rPr sz="2200" dirty="0">
                <a:latin typeface="Times New Roman"/>
                <a:cs typeface="Times New Roman"/>
              </a:rPr>
              <a:t> </a:t>
            </a:r>
            <a:r>
              <a:rPr sz="2200" spc="-5" dirty="0">
                <a:latin typeface="Times New Roman"/>
                <a:cs typeface="Times New Roman"/>
              </a:rPr>
              <a:t>in</a:t>
            </a:r>
            <a:r>
              <a:rPr sz="2200" spc="5" dirty="0">
                <a:latin typeface="Times New Roman"/>
                <a:cs typeface="Times New Roman"/>
              </a:rPr>
              <a:t> </a:t>
            </a:r>
            <a:r>
              <a:rPr sz="2200" dirty="0">
                <a:latin typeface="Times New Roman"/>
                <a:cs typeface="Times New Roman"/>
              </a:rPr>
              <a:t>short- </a:t>
            </a:r>
            <a:r>
              <a:rPr sz="2200" spc="-535" dirty="0">
                <a:latin typeface="Times New Roman"/>
                <a:cs typeface="Times New Roman"/>
              </a:rPr>
              <a:t> </a:t>
            </a:r>
            <a:r>
              <a:rPr sz="2200" spc="-5" dirty="0">
                <a:latin typeface="Times New Roman"/>
                <a:cs typeface="Times New Roman"/>
              </a:rPr>
              <a:t>time.</a:t>
            </a:r>
            <a:endParaRPr sz="2200" dirty="0">
              <a:latin typeface="Times New Roman"/>
              <a:cs typeface="Times New Roman"/>
            </a:endParaRPr>
          </a:p>
          <a:p>
            <a:pPr>
              <a:lnSpc>
                <a:spcPct val="100000"/>
              </a:lnSpc>
            </a:pPr>
            <a:endParaRPr sz="3250" dirty="0">
              <a:latin typeface="Times New Roman"/>
              <a:cs typeface="Times New Roman"/>
            </a:endParaRPr>
          </a:p>
          <a:p>
            <a:pPr marL="355600" marR="804545" indent="-342900">
              <a:spcBef>
                <a:spcPts val="5"/>
              </a:spcBef>
              <a:buFont typeface="Wingdings"/>
              <a:buChar char=""/>
              <a:tabLst>
                <a:tab pos="355600" algn="l"/>
              </a:tabLst>
            </a:pPr>
            <a:r>
              <a:rPr sz="2400" dirty="0">
                <a:latin typeface="Times New Roman"/>
                <a:cs typeface="Times New Roman"/>
              </a:rPr>
              <a:t>This </a:t>
            </a:r>
            <a:r>
              <a:rPr sz="2400" spc="-5" dirty="0">
                <a:latin typeface="Times New Roman"/>
                <a:cs typeface="Times New Roman"/>
              </a:rPr>
              <a:t>still </a:t>
            </a:r>
            <a:r>
              <a:rPr sz="2400" dirty="0">
                <a:latin typeface="Times New Roman"/>
                <a:cs typeface="Times New Roman"/>
              </a:rPr>
              <a:t>requires </a:t>
            </a:r>
            <a:r>
              <a:rPr sz="2400" u="heavy" spc="-10" dirty="0">
                <a:uFill>
                  <a:solidFill>
                    <a:srgbClr val="000000"/>
                  </a:solidFill>
                </a:uFill>
                <a:latin typeface="Times New Roman"/>
                <a:cs typeface="Times New Roman"/>
              </a:rPr>
              <a:t>some </a:t>
            </a:r>
            <a:r>
              <a:rPr sz="2400" u="heavy" dirty="0">
                <a:uFill>
                  <a:solidFill>
                    <a:srgbClr val="000000"/>
                  </a:solidFill>
                </a:uFill>
                <a:latin typeface="Times New Roman"/>
                <a:cs typeface="Times New Roman"/>
              </a:rPr>
              <a:t>initial </a:t>
            </a:r>
            <a:r>
              <a:rPr sz="2400" spc="5" dirty="0">
                <a:latin typeface="Times New Roman"/>
                <a:cs typeface="Times New Roman"/>
              </a:rPr>
              <a:t> </a:t>
            </a:r>
            <a:r>
              <a:rPr sz="2400" u="heavy" dirty="0">
                <a:uFill>
                  <a:solidFill>
                    <a:srgbClr val="000000"/>
                  </a:solidFill>
                </a:uFill>
                <a:latin typeface="Times New Roman"/>
                <a:cs typeface="Times New Roman"/>
              </a:rPr>
              <a:t>knowledge</a:t>
            </a:r>
            <a:r>
              <a:rPr sz="2400" spc="-25" dirty="0">
                <a:latin typeface="Times New Roman"/>
                <a:cs typeface="Times New Roman"/>
              </a:rPr>
              <a:t> </a:t>
            </a:r>
            <a:r>
              <a:rPr sz="2400" dirty="0">
                <a:latin typeface="Times New Roman"/>
                <a:cs typeface="Times New Roman"/>
              </a:rPr>
              <a:t>but</a:t>
            </a:r>
            <a:r>
              <a:rPr sz="2400" spc="-30" dirty="0">
                <a:latin typeface="Times New Roman"/>
                <a:cs typeface="Times New Roman"/>
              </a:rPr>
              <a:t> </a:t>
            </a:r>
            <a:r>
              <a:rPr sz="2400" u="heavy" dirty="0">
                <a:uFill>
                  <a:solidFill>
                    <a:srgbClr val="000000"/>
                  </a:solidFill>
                </a:uFill>
                <a:latin typeface="Times New Roman"/>
                <a:cs typeface="Times New Roman"/>
              </a:rPr>
              <a:t>cuts</a:t>
            </a:r>
            <a:r>
              <a:rPr sz="2400" u="heavy" spc="-2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down</a:t>
            </a:r>
            <a:r>
              <a:rPr sz="2400" u="heavy" spc="-20"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on</a:t>
            </a:r>
            <a:r>
              <a:rPr sz="2400" u="heavy" spc="-15" dirty="0">
                <a:uFill>
                  <a:solidFill>
                    <a:srgbClr val="000000"/>
                  </a:solidFill>
                </a:uFill>
                <a:latin typeface="Times New Roman"/>
                <a:cs typeface="Times New Roman"/>
              </a:rPr>
              <a:t> </a:t>
            </a:r>
            <a:r>
              <a:rPr sz="2400" u="heavy" dirty="0">
                <a:uFill>
                  <a:solidFill>
                    <a:srgbClr val="000000"/>
                  </a:solidFill>
                </a:uFill>
                <a:latin typeface="Times New Roman"/>
                <a:cs typeface="Times New Roman"/>
              </a:rPr>
              <a:t>the </a:t>
            </a:r>
            <a:r>
              <a:rPr sz="2400" spc="-585" dirty="0">
                <a:latin typeface="Times New Roman"/>
                <a:cs typeface="Times New Roman"/>
              </a:rPr>
              <a:t> </a:t>
            </a:r>
            <a:r>
              <a:rPr sz="2400" u="heavy" spc="-5" dirty="0">
                <a:uFill>
                  <a:solidFill>
                    <a:srgbClr val="000000"/>
                  </a:solidFill>
                </a:uFill>
                <a:latin typeface="Times New Roman"/>
                <a:cs typeface="Times New Roman"/>
              </a:rPr>
              <a:t>programming</a:t>
            </a:r>
            <a:r>
              <a:rPr sz="2400" spc="15" dirty="0">
                <a:latin typeface="Times New Roman"/>
                <a:cs typeface="Times New Roman"/>
              </a:rPr>
              <a:t> </a:t>
            </a:r>
            <a:r>
              <a:rPr sz="2400" spc="-20" dirty="0">
                <a:latin typeface="Times New Roman"/>
                <a:cs typeface="Times New Roman"/>
              </a:rPr>
              <a:t>greatly.</a:t>
            </a:r>
            <a:endParaRPr sz="2400" dirty="0">
              <a:latin typeface="Times New Roman"/>
              <a:cs typeface="Times New Roman"/>
            </a:endParaRPr>
          </a:p>
        </p:txBody>
      </p:sp>
      <p:sp>
        <p:nvSpPr>
          <p:cNvPr id="10" name="object 10"/>
          <p:cNvSpPr txBox="1"/>
          <p:nvPr/>
        </p:nvSpPr>
        <p:spPr>
          <a:xfrm>
            <a:off x="7234554" y="4968366"/>
            <a:ext cx="4309746" cy="228268"/>
          </a:xfrm>
          <a:prstGeom prst="rect">
            <a:avLst/>
          </a:prstGeom>
        </p:spPr>
        <p:txBody>
          <a:bodyPr vert="horz" wrap="square" lIns="0" tIns="12700" rIns="0" bIns="0" rtlCol="0">
            <a:spAutoFit/>
          </a:bodyPr>
          <a:lstStyle/>
          <a:p>
            <a:pPr marL="12700">
              <a:spcBef>
                <a:spcPts val="100"/>
              </a:spcBef>
            </a:pPr>
            <a:r>
              <a:rPr lang="en-IN" sz="1400" b="1" spc="-5" dirty="0">
                <a:latin typeface="Times New Roman"/>
                <a:cs typeface="Times New Roman"/>
              </a:rPr>
              <a:t>		</a:t>
            </a:r>
            <a:r>
              <a:rPr sz="1400" b="1" spc="-5" dirty="0">
                <a:latin typeface="Times New Roman"/>
                <a:cs typeface="Times New Roman"/>
              </a:rPr>
              <a:t>Figure:</a:t>
            </a:r>
            <a:r>
              <a:rPr sz="1400" b="1" spc="-30" dirty="0">
                <a:latin typeface="Times New Roman"/>
                <a:cs typeface="Times New Roman"/>
              </a:rPr>
              <a:t> </a:t>
            </a:r>
            <a:r>
              <a:rPr sz="1400" dirty="0">
                <a:latin typeface="Times New Roman"/>
                <a:cs typeface="Times New Roman"/>
              </a:rPr>
              <a:t>procedure</a:t>
            </a:r>
            <a:r>
              <a:rPr sz="1400" spc="-30" dirty="0">
                <a:latin typeface="Times New Roman"/>
                <a:cs typeface="Times New Roman"/>
              </a:rPr>
              <a:t> </a:t>
            </a:r>
            <a:r>
              <a:rPr sz="1400" dirty="0">
                <a:latin typeface="Times New Roman"/>
                <a:cs typeface="Times New Roman"/>
              </a:rPr>
              <a:t>for</a:t>
            </a:r>
            <a:r>
              <a:rPr sz="1400" spc="-35" dirty="0">
                <a:latin typeface="Times New Roman"/>
                <a:cs typeface="Times New Roman"/>
              </a:rPr>
              <a:t> </a:t>
            </a:r>
            <a:r>
              <a:rPr sz="1400" dirty="0">
                <a:latin typeface="Times New Roman"/>
                <a:cs typeface="Times New Roman"/>
              </a:rPr>
              <a:t>learning-based</a:t>
            </a:r>
            <a:r>
              <a:rPr sz="1400" spc="-35" dirty="0">
                <a:latin typeface="Times New Roman"/>
                <a:cs typeface="Times New Roman"/>
              </a:rPr>
              <a:t> </a:t>
            </a:r>
            <a:r>
              <a:rPr sz="1400" dirty="0">
                <a:latin typeface="Times New Roman"/>
                <a:cs typeface="Times New Roman"/>
              </a:rPr>
              <a:t>agent.</a:t>
            </a:r>
          </a:p>
        </p:txBody>
      </p:sp>
      <p:pic>
        <p:nvPicPr>
          <p:cNvPr id="11" name="object 11"/>
          <p:cNvPicPr/>
          <p:nvPr/>
        </p:nvPicPr>
        <p:blipFill>
          <a:blip r:embed="rId2" cstate="print"/>
          <a:stretch>
            <a:fillRect/>
          </a:stretch>
        </p:blipFill>
        <p:spPr>
          <a:xfrm>
            <a:off x="7234554" y="1199389"/>
            <a:ext cx="4149825" cy="3481453"/>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28700" y="12201"/>
            <a:ext cx="8154035" cy="641201"/>
          </a:xfrm>
          <a:prstGeom prst="rect">
            <a:avLst/>
          </a:prstGeom>
        </p:spPr>
        <p:txBody>
          <a:bodyPr spcFirstLastPara="1" vert="horz" wrap="square" lIns="0" tIns="12700" rIns="0" bIns="0" rtlCol="0" anchor="ctr" anchorCtr="0">
            <a:spAutoFit/>
          </a:bodyPr>
          <a:lstStyle/>
          <a:p>
            <a:pPr marL="12700">
              <a:lnSpc>
                <a:spcPct val="100000"/>
              </a:lnSpc>
              <a:spcBef>
                <a:spcPts val="100"/>
              </a:spcBef>
            </a:pPr>
            <a:r>
              <a:rPr sz="4000" spc="-5" dirty="0"/>
              <a:t>Pathfinder</a:t>
            </a:r>
            <a:r>
              <a:rPr sz="4000" spc="-50" dirty="0"/>
              <a:t> </a:t>
            </a:r>
            <a:r>
              <a:rPr sz="4000" spc="-5" dirty="0"/>
              <a:t>Medical </a:t>
            </a:r>
            <a:r>
              <a:rPr sz="4000" dirty="0"/>
              <a:t>Diagnosis</a:t>
            </a:r>
            <a:r>
              <a:rPr sz="4000" spc="-30" dirty="0"/>
              <a:t> </a:t>
            </a:r>
            <a:r>
              <a:rPr sz="4000" spc="-5" dirty="0"/>
              <a:t>System</a:t>
            </a:r>
          </a:p>
        </p:txBody>
      </p:sp>
      <p:sp>
        <p:nvSpPr>
          <p:cNvPr id="3" name="object 3"/>
          <p:cNvSpPr txBox="1"/>
          <p:nvPr/>
        </p:nvSpPr>
        <p:spPr>
          <a:xfrm>
            <a:off x="271176" y="2046103"/>
            <a:ext cx="8760282" cy="2231765"/>
          </a:xfrm>
          <a:prstGeom prst="rect">
            <a:avLst/>
          </a:prstGeom>
        </p:spPr>
        <p:txBody>
          <a:bodyPr vert="horz" wrap="square" lIns="0" tIns="85725" rIns="0" bIns="0" rtlCol="0">
            <a:spAutoFit/>
          </a:bodyPr>
          <a:lstStyle/>
          <a:p>
            <a:pPr marL="355600" indent="-342900">
              <a:spcBef>
                <a:spcPts val="675"/>
              </a:spcBef>
              <a:buFont typeface="Arial" panose="020B0604020202020204" pitchFamily="34" charset="0"/>
              <a:buChar char="•"/>
              <a:tabLst>
                <a:tab pos="354965" algn="l"/>
                <a:tab pos="355600" algn="l"/>
              </a:tabLst>
            </a:pPr>
            <a:r>
              <a:rPr sz="2400" spc="-5" dirty="0">
                <a:solidFill>
                  <a:srgbClr val="00AFEF"/>
                </a:solidFill>
                <a:latin typeface="Times New Roman"/>
                <a:cs typeface="Times New Roman"/>
              </a:rPr>
              <a:t>Performance: </a:t>
            </a:r>
            <a:r>
              <a:rPr sz="2400" dirty="0">
                <a:latin typeface="Times New Roman"/>
                <a:cs typeface="Times New Roman"/>
              </a:rPr>
              <a:t>Correct</a:t>
            </a:r>
            <a:r>
              <a:rPr sz="2400" spc="-20" dirty="0">
                <a:solidFill>
                  <a:srgbClr val="009999"/>
                </a:solidFill>
                <a:latin typeface="Times New Roman"/>
                <a:cs typeface="Times New Roman"/>
              </a:rPr>
              <a:t> </a:t>
            </a:r>
            <a:r>
              <a:rPr sz="2400" u="heavy" spc="-5" dirty="0">
                <a:solidFill>
                  <a:srgbClr val="009999"/>
                </a:solidFill>
                <a:uFill>
                  <a:solidFill>
                    <a:srgbClr val="009999"/>
                  </a:solidFill>
                </a:uFill>
                <a:latin typeface="Times New Roman"/>
                <a:cs typeface="Times New Roman"/>
                <a:hlinkClick r:id="rId2"/>
              </a:rPr>
              <a:t>Hematopathology</a:t>
            </a:r>
            <a:r>
              <a:rPr sz="2400" u="heavy" spc="-30" dirty="0">
                <a:solidFill>
                  <a:srgbClr val="009999"/>
                </a:solidFill>
                <a:uFill>
                  <a:solidFill>
                    <a:srgbClr val="009999"/>
                  </a:solidFill>
                </a:uFill>
                <a:latin typeface="Times New Roman"/>
                <a:cs typeface="Times New Roman"/>
                <a:hlinkClick r:id="rId2"/>
              </a:rPr>
              <a:t> </a:t>
            </a:r>
            <a:r>
              <a:rPr sz="2400" u="heavy" dirty="0">
                <a:solidFill>
                  <a:srgbClr val="009999"/>
                </a:solidFill>
                <a:uFill>
                  <a:solidFill>
                    <a:srgbClr val="009999"/>
                  </a:solidFill>
                </a:uFill>
                <a:latin typeface="Times New Roman"/>
                <a:cs typeface="Times New Roman"/>
                <a:hlinkClick r:id="rId2"/>
              </a:rPr>
              <a:t>diagnosis</a:t>
            </a:r>
            <a:r>
              <a:rPr sz="2400" dirty="0">
                <a:latin typeface="Times New Roman"/>
                <a:cs typeface="Times New Roman"/>
              </a:rPr>
              <a:t>.</a:t>
            </a:r>
          </a:p>
          <a:p>
            <a:pPr marL="12700" marR="1056005">
              <a:lnSpc>
                <a:spcPct val="120000"/>
              </a:lnSpc>
              <a:buChar char="•"/>
              <a:tabLst>
                <a:tab pos="354965" algn="l"/>
                <a:tab pos="355600" algn="l"/>
              </a:tabLst>
            </a:pPr>
            <a:r>
              <a:rPr lang="en-US" sz="2400" dirty="0">
                <a:solidFill>
                  <a:srgbClr val="00AFEF"/>
                </a:solidFill>
                <a:latin typeface="Times New Roman"/>
                <a:cs typeface="Times New Roman"/>
              </a:rPr>
              <a:t>   </a:t>
            </a:r>
            <a:r>
              <a:rPr sz="2400" dirty="0">
                <a:solidFill>
                  <a:srgbClr val="00AFEF"/>
                </a:solidFill>
                <a:latin typeface="Times New Roman"/>
                <a:cs typeface="Times New Roman"/>
              </a:rPr>
              <a:t>Environ</a:t>
            </a:r>
            <a:r>
              <a:rPr sz="2400" spc="-15" dirty="0">
                <a:solidFill>
                  <a:srgbClr val="00AFEF"/>
                </a:solidFill>
                <a:latin typeface="Times New Roman"/>
                <a:cs typeface="Times New Roman"/>
              </a:rPr>
              <a:t>m</a:t>
            </a:r>
            <a:r>
              <a:rPr sz="2400" dirty="0">
                <a:solidFill>
                  <a:srgbClr val="00AFEF"/>
                </a:solidFill>
                <a:latin typeface="Times New Roman"/>
                <a:cs typeface="Times New Roman"/>
              </a:rPr>
              <a:t>ent:</a:t>
            </a:r>
            <a:r>
              <a:rPr sz="2400" spc="-145" dirty="0">
                <a:solidFill>
                  <a:srgbClr val="00AFEF"/>
                </a:solidFill>
                <a:latin typeface="Times New Roman"/>
                <a:cs typeface="Times New Roman"/>
              </a:rPr>
              <a:t> </a:t>
            </a:r>
            <a:r>
              <a:rPr sz="2400" spc="-5" dirty="0">
                <a:latin typeface="Times New Roman"/>
                <a:cs typeface="Times New Roman"/>
              </a:rPr>
              <a:t>Auto</a:t>
            </a:r>
            <a:r>
              <a:rPr sz="2400" spc="-20" dirty="0">
                <a:latin typeface="Times New Roman"/>
                <a:cs typeface="Times New Roman"/>
              </a:rPr>
              <a:t>m</a:t>
            </a:r>
            <a:r>
              <a:rPr sz="2400" dirty="0">
                <a:latin typeface="Times New Roman"/>
                <a:cs typeface="Times New Roman"/>
              </a:rPr>
              <a:t>ate</a:t>
            </a:r>
            <a:r>
              <a:rPr sz="2400" spc="-5" dirty="0">
                <a:latin typeface="Times New Roman"/>
                <a:cs typeface="Times New Roman"/>
              </a:rPr>
              <a:t> </a:t>
            </a:r>
            <a:r>
              <a:rPr sz="2400" dirty="0">
                <a:latin typeface="Times New Roman"/>
                <a:cs typeface="Times New Roman"/>
              </a:rPr>
              <a:t>hu</a:t>
            </a:r>
            <a:r>
              <a:rPr sz="2400" spc="-20" dirty="0">
                <a:latin typeface="Times New Roman"/>
                <a:cs typeface="Times New Roman"/>
              </a:rPr>
              <a:t>m</a:t>
            </a:r>
            <a:r>
              <a:rPr sz="2400" dirty="0">
                <a:latin typeface="Times New Roman"/>
                <a:cs typeface="Times New Roman"/>
              </a:rPr>
              <a:t>an</a:t>
            </a:r>
            <a:r>
              <a:rPr sz="2400" spc="10" dirty="0">
                <a:latin typeface="Times New Roman"/>
                <a:cs typeface="Times New Roman"/>
              </a:rPr>
              <a:t> </a:t>
            </a:r>
            <a:r>
              <a:rPr sz="2400" dirty="0">
                <a:latin typeface="Times New Roman"/>
                <a:cs typeface="Times New Roman"/>
              </a:rPr>
              <a:t>diagno</a:t>
            </a:r>
            <a:r>
              <a:rPr sz="2400" spc="5" dirty="0">
                <a:latin typeface="Times New Roman"/>
                <a:cs typeface="Times New Roman"/>
              </a:rPr>
              <a:t>s</a:t>
            </a:r>
            <a:r>
              <a:rPr sz="2400" dirty="0">
                <a:latin typeface="Times New Roman"/>
                <a:cs typeface="Times New Roman"/>
              </a:rPr>
              <a:t>is,  partially</a:t>
            </a:r>
            <a:r>
              <a:rPr sz="2400" spc="-45" dirty="0">
                <a:latin typeface="Times New Roman"/>
                <a:cs typeface="Times New Roman"/>
              </a:rPr>
              <a:t> </a:t>
            </a:r>
            <a:r>
              <a:rPr sz="2400" dirty="0">
                <a:latin typeface="Times New Roman"/>
                <a:cs typeface="Times New Roman"/>
              </a:rPr>
              <a:t>observable.</a:t>
            </a:r>
          </a:p>
          <a:p>
            <a:pPr marL="12700" marR="675640">
              <a:lnSpc>
                <a:spcPct val="120000"/>
              </a:lnSpc>
              <a:buChar char="•"/>
              <a:tabLst>
                <a:tab pos="354965" algn="l"/>
                <a:tab pos="355600" algn="l"/>
              </a:tabLst>
            </a:pPr>
            <a:r>
              <a:rPr lang="en-US" sz="2400" spc="-5" dirty="0">
                <a:solidFill>
                  <a:srgbClr val="00AFEF"/>
                </a:solidFill>
                <a:latin typeface="Times New Roman"/>
                <a:cs typeface="Times New Roman"/>
              </a:rPr>
              <a:t>   </a:t>
            </a:r>
            <a:r>
              <a:rPr sz="2400" spc="-5" dirty="0">
                <a:solidFill>
                  <a:srgbClr val="00AFEF"/>
                </a:solidFill>
                <a:latin typeface="Times New Roman"/>
                <a:cs typeface="Times New Roman"/>
              </a:rPr>
              <a:t>Actuators:</a:t>
            </a:r>
            <a:r>
              <a:rPr sz="2400" spc="-35" dirty="0">
                <a:solidFill>
                  <a:srgbClr val="00AFEF"/>
                </a:solidFill>
                <a:latin typeface="Times New Roman"/>
                <a:cs typeface="Times New Roman"/>
              </a:rPr>
              <a:t> </a:t>
            </a:r>
            <a:r>
              <a:rPr sz="2400" spc="-5" dirty="0">
                <a:latin typeface="Times New Roman"/>
                <a:cs typeface="Times New Roman"/>
              </a:rPr>
              <a:t>Output</a:t>
            </a:r>
            <a:r>
              <a:rPr sz="2400" spc="-15" dirty="0">
                <a:latin typeface="Times New Roman"/>
                <a:cs typeface="Times New Roman"/>
              </a:rPr>
              <a:t> </a:t>
            </a:r>
            <a:r>
              <a:rPr sz="2400" dirty="0">
                <a:latin typeface="Times New Roman"/>
                <a:cs typeface="Times New Roman"/>
              </a:rPr>
              <a:t>diagnostic</a:t>
            </a:r>
            <a:r>
              <a:rPr sz="2400" spc="-50" dirty="0">
                <a:latin typeface="Times New Roman"/>
                <a:cs typeface="Times New Roman"/>
              </a:rPr>
              <a:t> </a:t>
            </a:r>
            <a:r>
              <a:rPr sz="2400" dirty="0">
                <a:latin typeface="Times New Roman"/>
                <a:cs typeface="Times New Roman"/>
              </a:rPr>
              <a:t>kids</a:t>
            </a:r>
            <a:r>
              <a:rPr sz="2400" spc="-10" dirty="0">
                <a:latin typeface="Times New Roman"/>
                <a:cs typeface="Times New Roman"/>
              </a:rPr>
              <a:t> </a:t>
            </a:r>
            <a:r>
              <a:rPr sz="2400" dirty="0">
                <a:latin typeface="Times New Roman"/>
                <a:cs typeface="Times New Roman"/>
              </a:rPr>
              <a:t>and</a:t>
            </a:r>
            <a:r>
              <a:rPr sz="2400" spc="-25" dirty="0">
                <a:latin typeface="Times New Roman"/>
                <a:cs typeface="Times New Roman"/>
              </a:rPr>
              <a:t> </a:t>
            </a:r>
            <a:r>
              <a:rPr sz="2400" dirty="0">
                <a:latin typeface="Times New Roman"/>
                <a:cs typeface="Times New Roman"/>
              </a:rPr>
              <a:t>further </a:t>
            </a:r>
            <a:r>
              <a:rPr sz="2400" spc="-585" dirty="0">
                <a:latin typeface="Times New Roman"/>
                <a:cs typeface="Times New Roman"/>
              </a:rPr>
              <a:t> </a:t>
            </a:r>
            <a:r>
              <a:rPr sz="2400" dirty="0">
                <a:latin typeface="Times New Roman"/>
                <a:cs typeface="Times New Roman"/>
              </a:rPr>
              <a:t>test</a:t>
            </a:r>
            <a:r>
              <a:rPr sz="2400" spc="-25" dirty="0">
                <a:latin typeface="Times New Roman"/>
                <a:cs typeface="Times New Roman"/>
              </a:rPr>
              <a:t> </a:t>
            </a:r>
            <a:r>
              <a:rPr sz="2400" spc="-5" dirty="0">
                <a:latin typeface="Times New Roman"/>
                <a:cs typeface="Times New Roman"/>
              </a:rPr>
              <a:t>suggestions.</a:t>
            </a:r>
            <a:endParaRPr sz="2400" dirty="0">
              <a:latin typeface="Times New Roman"/>
              <a:cs typeface="Times New Roman"/>
            </a:endParaRPr>
          </a:p>
          <a:p>
            <a:pPr marL="355600" indent="-342900">
              <a:spcBef>
                <a:spcPts val="580"/>
              </a:spcBef>
              <a:buChar char="•"/>
              <a:tabLst>
                <a:tab pos="354965" algn="l"/>
                <a:tab pos="355600" algn="l"/>
              </a:tabLst>
            </a:pPr>
            <a:r>
              <a:rPr sz="2400" spc="-5" dirty="0">
                <a:solidFill>
                  <a:srgbClr val="00AFEF"/>
                </a:solidFill>
                <a:latin typeface="Times New Roman"/>
                <a:cs typeface="Times New Roman"/>
              </a:rPr>
              <a:t>Sensors:</a:t>
            </a:r>
            <a:r>
              <a:rPr sz="2400" spc="-10" dirty="0">
                <a:solidFill>
                  <a:srgbClr val="00AFEF"/>
                </a:solidFill>
                <a:latin typeface="Times New Roman"/>
                <a:cs typeface="Times New Roman"/>
              </a:rPr>
              <a:t> </a:t>
            </a:r>
            <a:r>
              <a:rPr sz="2400" dirty="0">
                <a:latin typeface="Times New Roman"/>
                <a:cs typeface="Times New Roman"/>
              </a:rPr>
              <a:t>Input</a:t>
            </a:r>
            <a:r>
              <a:rPr sz="2400" spc="-15" dirty="0">
                <a:latin typeface="Times New Roman"/>
                <a:cs typeface="Times New Roman"/>
              </a:rPr>
              <a:t> </a:t>
            </a:r>
            <a:r>
              <a:rPr sz="2400" spc="-10" dirty="0">
                <a:latin typeface="Times New Roman"/>
                <a:cs typeface="Times New Roman"/>
              </a:rPr>
              <a:t>symptoms</a:t>
            </a:r>
            <a:r>
              <a:rPr sz="2400" spc="15" dirty="0">
                <a:latin typeface="Times New Roman"/>
                <a:cs typeface="Times New Roman"/>
              </a:rPr>
              <a:t> </a:t>
            </a:r>
            <a:r>
              <a:rPr sz="2400" dirty="0">
                <a:latin typeface="Times New Roman"/>
                <a:cs typeface="Times New Roman"/>
              </a:rPr>
              <a:t>and</a:t>
            </a:r>
            <a:r>
              <a:rPr sz="2400" spc="-20" dirty="0">
                <a:latin typeface="Times New Roman"/>
                <a:cs typeface="Times New Roman"/>
              </a:rPr>
              <a:t> </a:t>
            </a:r>
            <a:r>
              <a:rPr sz="2400" dirty="0">
                <a:latin typeface="Times New Roman"/>
                <a:cs typeface="Times New Roman"/>
              </a:rPr>
              <a:t>test</a:t>
            </a:r>
            <a:r>
              <a:rPr sz="2400" spc="-15" dirty="0">
                <a:latin typeface="Times New Roman"/>
                <a:cs typeface="Times New Roman"/>
              </a:rPr>
              <a:t> </a:t>
            </a:r>
            <a:r>
              <a:rPr sz="2400" dirty="0">
                <a:latin typeface="Times New Roman"/>
                <a:cs typeface="Times New Roman"/>
              </a:rPr>
              <a:t>results.</a:t>
            </a:r>
          </a:p>
        </p:txBody>
      </p:sp>
      <p:pic>
        <p:nvPicPr>
          <p:cNvPr id="4" name="object 4"/>
          <p:cNvPicPr/>
          <p:nvPr/>
        </p:nvPicPr>
        <p:blipFill>
          <a:blip r:embed="rId3" cstate="print"/>
          <a:stretch>
            <a:fillRect/>
          </a:stretch>
        </p:blipFill>
        <p:spPr>
          <a:xfrm>
            <a:off x="8513170" y="2028445"/>
            <a:ext cx="3011856" cy="2801110"/>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AA39D8C-8B8C-48D4-ABAB-A03A7E12A75C}"/>
              </a:ext>
            </a:extLst>
          </p:cNvPr>
          <p:cNvSpPr txBox="1">
            <a:spLocks/>
          </p:cNvSpPr>
          <p:nvPr/>
        </p:nvSpPr>
        <p:spPr>
          <a:xfrm>
            <a:off x="1246909" y="2228029"/>
            <a:ext cx="8642679" cy="2498716"/>
          </a:xfrm>
          <a:prstGeom prst="rect">
            <a:avLst/>
          </a:prstGeom>
          <a:effectLst>
            <a:glow rad="139700">
              <a:srgbClr val="0097A7">
                <a:satMod val="175000"/>
                <a:alpha val="40000"/>
              </a:srgbClr>
            </a:glow>
            <a:outerShdw blurRad="50800" dist="38100" dir="2700000" algn="tl" rotWithShape="0">
              <a:prstClr val="black">
                <a:alpha val="40000"/>
              </a:prstClr>
            </a:outerShdw>
          </a:effectLst>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b="0" i="0" u="none" strike="noStrike" kern="1200" cap="none" spc="0" normalizeH="0" baseline="0" noProof="0" dirty="0">
                <a:ln>
                  <a:noFill/>
                </a:ln>
                <a:solidFill>
                  <a:srgbClr val="0097A7"/>
                </a:solidFill>
                <a:effectLst/>
                <a:uLnTx/>
                <a:uFillTx/>
              </a:rPr>
              <a:t>Application Domains of AI</a:t>
            </a:r>
            <a:endParaRPr kumimoji="0" lang="en-IN" b="0" i="0" u="none" strike="noStrike" kern="1200" cap="none" spc="0" normalizeH="0" baseline="0" noProof="0" dirty="0">
              <a:ln>
                <a:noFill/>
              </a:ln>
              <a:solidFill>
                <a:srgbClr val="0097A7"/>
              </a:solidFill>
              <a:effectLst/>
              <a:uLnTx/>
              <a:uFillTx/>
            </a:endParaRPr>
          </a:p>
        </p:txBody>
      </p:sp>
    </p:spTree>
    <p:extLst>
      <p:ext uri="{BB962C8B-B14F-4D97-AF65-F5344CB8AC3E}">
        <p14:creationId xmlns:p14="http://schemas.microsoft.com/office/powerpoint/2010/main" val="3575251049"/>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7300ABE-7C6A-4D20-9262-078C58351ED3}"/>
              </a:ext>
            </a:extLst>
          </p:cNvPr>
          <p:cNvSpPr txBox="1">
            <a:spLocks/>
          </p:cNvSpPr>
          <p:nvPr/>
        </p:nvSpPr>
        <p:spPr>
          <a:xfrm>
            <a:off x="312553" y="242612"/>
            <a:ext cx="8520120" cy="57240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097A7"/>
                </a:solidFill>
                <a:effectLst/>
                <a:uLnTx/>
                <a:uFillTx/>
                <a:latin typeface="Arial"/>
              </a:rPr>
              <a:t>Reality check</a:t>
            </a:r>
          </a:p>
        </p:txBody>
      </p:sp>
      <p:cxnSp>
        <p:nvCxnSpPr>
          <p:cNvPr id="18" name="Straight Connector 17">
            <a:extLst>
              <a:ext uri="{FF2B5EF4-FFF2-40B4-BE49-F238E27FC236}">
                <a16:creationId xmlns:a16="http://schemas.microsoft.com/office/drawing/2014/main" id="{52A3F1AA-4CBF-4F30-BC5D-04212DAE875E}"/>
              </a:ext>
            </a:extLst>
          </p:cNvPr>
          <p:cNvCxnSpPr>
            <a:cxnSpLocks/>
          </p:cNvCxnSpPr>
          <p:nvPr/>
        </p:nvCxnSpPr>
        <p:spPr>
          <a:xfrm>
            <a:off x="4833323" y="1160600"/>
            <a:ext cx="0" cy="5099523"/>
          </a:xfrm>
          <a:prstGeom prst="line">
            <a:avLst/>
          </a:prstGeom>
          <a:noFill/>
          <a:ln w="9525" cap="flat" cmpd="sng" algn="ctr">
            <a:solidFill>
              <a:srgbClr val="0097A7">
                <a:lumMod val="75000"/>
              </a:srgbClr>
            </a:solidFill>
            <a:prstDash val="dash"/>
            <a:round/>
            <a:headEnd type="none" w="med" len="med"/>
            <a:tailEnd type="none" w="med" len="med"/>
          </a:ln>
          <a:effectLst/>
        </p:spPr>
      </p:cxnSp>
      <p:pic>
        <p:nvPicPr>
          <p:cNvPr id="2" name="Picture 1">
            <a:extLst>
              <a:ext uri="{FF2B5EF4-FFF2-40B4-BE49-F238E27FC236}">
                <a16:creationId xmlns:a16="http://schemas.microsoft.com/office/drawing/2014/main" id="{0EF0A0EE-2727-4356-8313-41017BD5F75C}"/>
              </a:ext>
            </a:extLst>
          </p:cNvPr>
          <p:cNvPicPr>
            <a:picLocks noChangeAspect="1"/>
          </p:cNvPicPr>
          <p:nvPr/>
        </p:nvPicPr>
        <p:blipFill>
          <a:blip r:embed="rId2"/>
          <a:stretch>
            <a:fillRect/>
          </a:stretch>
        </p:blipFill>
        <p:spPr>
          <a:xfrm>
            <a:off x="692402" y="1097500"/>
            <a:ext cx="3514388" cy="1828580"/>
          </a:xfrm>
          <a:prstGeom prst="rect">
            <a:avLst/>
          </a:prstGeom>
        </p:spPr>
      </p:pic>
      <p:pic>
        <p:nvPicPr>
          <p:cNvPr id="1026" name="Picture 2" descr="Small Wonder (TV Series 1985–1989) - IMDb">
            <a:extLst>
              <a:ext uri="{FF2B5EF4-FFF2-40B4-BE49-F238E27FC236}">
                <a16:creationId xmlns:a16="http://schemas.microsoft.com/office/drawing/2014/main" id="{A25AC994-E9F4-4DAF-8D56-31D9ACE85A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399" y="3038622"/>
            <a:ext cx="3514388" cy="3524288"/>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A115BC3A-8E03-4798-9ABF-27A36527502B}"/>
              </a:ext>
            </a:extLst>
          </p:cNvPr>
          <p:cNvSpPr txBox="1">
            <a:spLocks/>
          </p:cNvSpPr>
          <p:nvPr/>
        </p:nvSpPr>
        <p:spPr>
          <a:xfrm>
            <a:off x="4979962" y="1720980"/>
            <a:ext cx="6400798" cy="3416040"/>
          </a:xfrm>
          <a:prstGeom prst="rect">
            <a:avLst/>
          </a:prstGeom>
        </p:spPr>
        <p:txBody>
          <a:bodyPr tIns="91440" bIns="9144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1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Series Name is Small Wonder</a:t>
            </a:r>
          </a:p>
          <a:p>
            <a:pPr marL="228600" marR="0" lvl="0" indent="-228600"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sz="2100" dirty="0">
              <a:solidFill>
                <a:sysClr val="windowText" lastClr="000000">
                  <a:lumMod val="95000"/>
                  <a:lumOff val="5000"/>
                </a:sysClr>
              </a:solidFill>
              <a:latin typeface="Times New Roman" panose="02020603050405020304" pitchFamily="18" charset="0"/>
              <a:cs typeface="Times New Roman" panose="02020603050405020304" pitchFamily="18" charset="0"/>
            </a:endParaRPr>
          </a:p>
          <a:p>
            <a:pPr marL="228600" marR="0" lvl="0" indent="-228600"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100" dirty="0">
                <a:solidFill>
                  <a:sysClr val="windowText" lastClr="000000">
                    <a:lumMod val="95000"/>
                    <a:lumOff val="5000"/>
                  </a:sysClr>
                </a:solidFill>
                <a:latin typeface="Times New Roman" panose="02020603050405020304" pitchFamily="18" charset="0"/>
                <a:cs typeface="Times New Roman" panose="02020603050405020304" pitchFamily="18" charset="0"/>
              </a:rPr>
              <a:t>First episode date ( 7</a:t>
            </a:r>
            <a:r>
              <a:rPr lang="en-US" sz="2100" baseline="30000" dirty="0">
                <a:solidFill>
                  <a:sysClr val="windowText" lastClr="000000">
                    <a:lumMod val="95000"/>
                    <a:lumOff val="5000"/>
                  </a:sysClr>
                </a:solidFill>
                <a:latin typeface="Times New Roman" panose="02020603050405020304" pitchFamily="18" charset="0"/>
                <a:cs typeface="Times New Roman" panose="02020603050405020304" pitchFamily="18" charset="0"/>
              </a:rPr>
              <a:t>th</a:t>
            </a:r>
            <a:r>
              <a:rPr lang="en-US" sz="2100" dirty="0">
                <a:solidFill>
                  <a:sysClr val="windowText" lastClr="000000">
                    <a:lumMod val="95000"/>
                    <a:lumOff val="5000"/>
                  </a:sysClr>
                </a:solidFill>
                <a:latin typeface="Times New Roman" panose="02020603050405020304" pitchFamily="18" charset="0"/>
                <a:cs typeface="Times New Roman" panose="02020603050405020304" pitchFamily="18" charset="0"/>
              </a:rPr>
              <a:t> September 1985)</a:t>
            </a:r>
          </a:p>
          <a:p>
            <a:pPr marL="0" marR="0" lvl="0" indent="0" defTabSz="914400" rtl="0" eaLnBrk="1" fontAlgn="auto" latinLnBrk="0" hangingPunct="1">
              <a:lnSpc>
                <a:spcPct val="90000"/>
              </a:lnSpc>
              <a:spcBef>
                <a:spcPts val="1000"/>
              </a:spcBef>
              <a:spcAft>
                <a:spcPts val="0"/>
              </a:spcAft>
              <a:buClrTx/>
              <a:buSzTx/>
              <a:buNone/>
              <a:tabLst/>
              <a:defRPr/>
            </a:pPr>
            <a:endParaRPr kumimoji="0" lang="en-US" sz="21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endParaRPr>
          </a:p>
          <a:p>
            <a:pPr marL="228600" marR="0" lvl="0" indent="-228600"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100" dirty="0">
                <a:solidFill>
                  <a:sysClr val="windowText" lastClr="000000">
                    <a:lumMod val="95000"/>
                    <a:lumOff val="5000"/>
                  </a:sysClr>
                </a:solidFill>
                <a:latin typeface="Times New Roman" panose="02020603050405020304" pitchFamily="18" charset="0"/>
                <a:cs typeface="Times New Roman" panose="02020603050405020304" pitchFamily="18" charset="0"/>
              </a:rPr>
              <a:t>Final episode date (20</a:t>
            </a:r>
            <a:r>
              <a:rPr lang="en-US" sz="2100" baseline="30000" dirty="0">
                <a:solidFill>
                  <a:sysClr val="windowText" lastClr="000000">
                    <a:lumMod val="95000"/>
                    <a:lumOff val="5000"/>
                  </a:sysClr>
                </a:solidFill>
                <a:latin typeface="Times New Roman" panose="02020603050405020304" pitchFamily="18" charset="0"/>
                <a:cs typeface="Times New Roman" panose="02020603050405020304" pitchFamily="18" charset="0"/>
              </a:rPr>
              <a:t>th</a:t>
            </a:r>
            <a:r>
              <a:rPr lang="en-US" sz="2100" dirty="0">
                <a:solidFill>
                  <a:sysClr val="windowText" lastClr="000000">
                    <a:lumMod val="95000"/>
                    <a:lumOff val="5000"/>
                  </a:sysClr>
                </a:solidFill>
                <a:latin typeface="Times New Roman" panose="02020603050405020304" pitchFamily="18" charset="0"/>
                <a:cs typeface="Times New Roman" panose="02020603050405020304" pitchFamily="18" charset="0"/>
              </a:rPr>
              <a:t> May 1989)</a:t>
            </a:r>
          </a:p>
          <a:p>
            <a:pPr marL="228600" marR="0" lvl="0" indent="-228600"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1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endParaRPr>
          </a:p>
          <a:p>
            <a:pPr marL="228600" marR="0" lvl="0" indent="-228600"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100" dirty="0">
                <a:solidFill>
                  <a:sysClr val="windowText" lastClr="000000">
                    <a:lumMod val="95000"/>
                    <a:lumOff val="5000"/>
                  </a:sysClr>
                </a:solidFill>
                <a:latin typeface="Times New Roman" panose="02020603050405020304" pitchFamily="18" charset="0"/>
                <a:cs typeface="Times New Roman" panose="02020603050405020304" pitchFamily="18" charset="0"/>
              </a:rPr>
              <a:t>4 series in 4 years</a:t>
            </a:r>
            <a:endParaRPr kumimoji="0" lang="en-US" sz="21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2694914"/>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Natural Language Processing</a:t>
            </a:r>
            <a:endParaRPr lang="en-IN" sz="3200" dirty="0">
              <a:solidFill>
                <a:srgbClr val="0097A7"/>
              </a:solidFill>
            </a:endParaRPr>
          </a:p>
        </p:txBody>
      </p:sp>
      <p:pic>
        <p:nvPicPr>
          <p:cNvPr id="5" name="Picture 4">
            <a:extLst>
              <a:ext uri="{FF2B5EF4-FFF2-40B4-BE49-F238E27FC236}">
                <a16:creationId xmlns:a16="http://schemas.microsoft.com/office/drawing/2014/main" id="{D8AA8FCF-0019-46E2-BDBC-CA7467576C5F}"/>
              </a:ext>
            </a:extLst>
          </p:cNvPr>
          <p:cNvPicPr>
            <a:picLocks noChangeAspect="1"/>
          </p:cNvPicPr>
          <p:nvPr/>
        </p:nvPicPr>
        <p:blipFill rotWithShape="1">
          <a:blip r:embed="rId2"/>
          <a:srcRect l="24518" t="26470" r="37482" b="24806"/>
          <a:stretch/>
        </p:blipFill>
        <p:spPr>
          <a:xfrm>
            <a:off x="1869439" y="1431387"/>
            <a:ext cx="7724727" cy="4811248"/>
          </a:xfrm>
          <a:prstGeom prst="rect">
            <a:avLst/>
          </a:prstGeom>
        </p:spPr>
      </p:pic>
    </p:spTree>
    <p:extLst>
      <p:ext uri="{BB962C8B-B14F-4D97-AF65-F5344CB8AC3E}">
        <p14:creationId xmlns:p14="http://schemas.microsoft.com/office/powerpoint/2010/main" val="175002331"/>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Image Processing</a:t>
            </a:r>
            <a:endParaRPr lang="en-IN" sz="3200" dirty="0">
              <a:solidFill>
                <a:srgbClr val="0097A7"/>
              </a:solidFill>
            </a:endParaRPr>
          </a:p>
        </p:txBody>
      </p:sp>
      <p:pic>
        <p:nvPicPr>
          <p:cNvPr id="6" name="Picture 5">
            <a:extLst>
              <a:ext uri="{FF2B5EF4-FFF2-40B4-BE49-F238E27FC236}">
                <a16:creationId xmlns:a16="http://schemas.microsoft.com/office/drawing/2014/main" id="{3B9A7AED-8894-45A1-B8F7-CEA0BBDC0DE9}"/>
              </a:ext>
            </a:extLst>
          </p:cNvPr>
          <p:cNvPicPr>
            <a:picLocks noChangeAspect="1"/>
          </p:cNvPicPr>
          <p:nvPr/>
        </p:nvPicPr>
        <p:blipFill rotWithShape="1">
          <a:blip r:embed="rId2"/>
          <a:srcRect l="23926" t="27128" r="33630" b="26255"/>
          <a:stretch/>
        </p:blipFill>
        <p:spPr>
          <a:xfrm>
            <a:off x="1490441" y="1197446"/>
            <a:ext cx="8255652" cy="5246973"/>
          </a:xfrm>
          <a:prstGeom prst="rect">
            <a:avLst/>
          </a:prstGeom>
        </p:spPr>
      </p:pic>
    </p:spTree>
    <p:extLst>
      <p:ext uri="{BB962C8B-B14F-4D97-AF65-F5344CB8AC3E}">
        <p14:creationId xmlns:p14="http://schemas.microsoft.com/office/powerpoint/2010/main" val="2466575308"/>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Speech Recognition</a:t>
            </a:r>
            <a:endParaRPr lang="en-IN" sz="3200" dirty="0">
              <a:solidFill>
                <a:srgbClr val="0097A7"/>
              </a:solidFill>
            </a:endParaRPr>
          </a:p>
        </p:txBody>
      </p:sp>
      <p:pic>
        <p:nvPicPr>
          <p:cNvPr id="5" name="Picture 4">
            <a:extLst>
              <a:ext uri="{FF2B5EF4-FFF2-40B4-BE49-F238E27FC236}">
                <a16:creationId xmlns:a16="http://schemas.microsoft.com/office/drawing/2014/main" id="{C251DFF2-66D1-45F4-B400-197AD42F6242}"/>
              </a:ext>
            </a:extLst>
          </p:cNvPr>
          <p:cNvPicPr>
            <a:picLocks noChangeAspect="1"/>
          </p:cNvPicPr>
          <p:nvPr/>
        </p:nvPicPr>
        <p:blipFill rotWithShape="1">
          <a:blip r:embed="rId2"/>
          <a:srcRect l="24222" t="28181" r="34667" b="26782"/>
          <a:stretch/>
        </p:blipFill>
        <p:spPr>
          <a:xfrm>
            <a:off x="1668324" y="1523400"/>
            <a:ext cx="7757030" cy="4723171"/>
          </a:xfrm>
          <a:prstGeom prst="rect">
            <a:avLst/>
          </a:prstGeom>
        </p:spPr>
      </p:pic>
    </p:spTree>
    <p:extLst>
      <p:ext uri="{BB962C8B-B14F-4D97-AF65-F5344CB8AC3E}">
        <p14:creationId xmlns:p14="http://schemas.microsoft.com/office/powerpoint/2010/main" val="2948176956"/>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Data Mining</a:t>
            </a:r>
            <a:endParaRPr lang="en-IN" sz="3200" dirty="0">
              <a:solidFill>
                <a:srgbClr val="0097A7"/>
              </a:solidFill>
            </a:endParaRPr>
          </a:p>
        </p:txBody>
      </p:sp>
      <p:pic>
        <p:nvPicPr>
          <p:cNvPr id="5" name="Picture 4">
            <a:extLst>
              <a:ext uri="{FF2B5EF4-FFF2-40B4-BE49-F238E27FC236}">
                <a16:creationId xmlns:a16="http://schemas.microsoft.com/office/drawing/2014/main" id="{05E3D336-BEBF-4F0D-B280-FBE375FEF770}"/>
              </a:ext>
            </a:extLst>
          </p:cNvPr>
          <p:cNvPicPr>
            <a:picLocks noChangeAspect="1"/>
          </p:cNvPicPr>
          <p:nvPr/>
        </p:nvPicPr>
        <p:blipFill rotWithShape="1">
          <a:blip r:embed="rId2"/>
          <a:srcRect l="24889" t="28708" r="35925" b="28494"/>
          <a:stretch/>
        </p:blipFill>
        <p:spPr>
          <a:xfrm>
            <a:off x="1622993" y="1099950"/>
            <a:ext cx="8055579" cy="5459167"/>
          </a:xfrm>
          <a:prstGeom prst="rect">
            <a:avLst/>
          </a:prstGeom>
        </p:spPr>
      </p:pic>
    </p:spTree>
    <p:extLst>
      <p:ext uri="{BB962C8B-B14F-4D97-AF65-F5344CB8AC3E}">
        <p14:creationId xmlns:p14="http://schemas.microsoft.com/office/powerpoint/2010/main" val="2183606034"/>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Expert System</a:t>
            </a:r>
            <a:endParaRPr lang="en-IN" sz="3200" dirty="0">
              <a:solidFill>
                <a:srgbClr val="0097A7"/>
              </a:solidFill>
            </a:endParaRPr>
          </a:p>
        </p:txBody>
      </p:sp>
      <p:pic>
        <p:nvPicPr>
          <p:cNvPr id="5" name="Picture 4">
            <a:extLst>
              <a:ext uri="{FF2B5EF4-FFF2-40B4-BE49-F238E27FC236}">
                <a16:creationId xmlns:a16="http://schemas.microsoft.com/office/drawing/2014/main" id="{C583CF9C-7809-4FD2-B281-B4049DD3A9C1}"/>
              </a:ext>
            </a:extLst>
          </p:cNvPr>
          <p:cNvPicPr>
            <a:picLocks noChangeAspect="1"/>
          </p:cNvPicPr>
          <p:nvPr/>
        </p:nvPicPr>
        <p:blipFill rotWithShape="1">
          <a:blip r:embed="rId2"/>
          <a:srcRect l="21111" t="28840" r="30889" b="30733"/>
          <a:stretch/>
        </p:blipFill>
        <p:spPr>
          <a:xfrm>
            <a:off x="1183248" y="1713380"/>
            <a:ext cx="8646726" cy="4626774"/>
          </a:xfrm>
          <a:prstGeom prst="rect">
            <a:avLst/>
          </a:prstGeom>
        </p:spPr>
      </p:pic>
    </p:spTree>
    <p:extLst>
      <p:ext uri="{BB962C8B-B14F-4D97-AF65-F5344CB8AC3E}">
        <p14:creationId xmlns:p14="http://schemas.microsoft.com/office/powerpoint/2010/main" val="3161941487"/>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Home Automation</a:t>
            </a:r>
            <a:endParaRPr lang="en-IN" sz="3200" dirty="0">
              <a:solidFill>
                <a:srgbClr val="0097A7"/>
              </a:solidFill>
            </a:endParaRPr>
          </a:p>
        </p:txBody>
      </p:sp>
      <p:pic>
        <p:nvPicPr>
          <p:cNvPr id="6" name="Picture 5">
            <a:extLst>
              <a:ext uri="{FF2B5EF4-FFF2-40B4-BE49-F238E27FC236}">
                <a16:creationId xmlns:a16="http://schemas.microsoft.com/office/drawing/2014/main" id="{03072E05-199D-4DED-9334-34368325D60F}"/>
              </a:ext>
            </a:extLst>
          </p:cNvPr>
          <p:cNvPicPr>
            <a:picLocks noChangeAspect="1"/>
          </p:cNvPicPr>
          <p:nvPr/>
        </p:nvPicPr>
        <p:blipFill rotWithShape="1">
          <a:blip r:embed="rId2"/>
          <a:srcRect l="23778" t="27835" r="34222" b="25201"/>
          <a:stretch/>
        </p:blipFill>
        <p:spPr>
          <a:xfrm>
            <a:off x="1277740" y="1302692"/>
            <a:ext cx="8921796" cy="5154378"/>
          </a:xfrm>
          <a:prstGeom prst="rect">
            <a:avLst/>
          </a:prstGeom>
        </p:spPr>
      </p:pic>
    </p:spTree>
    <p:extLst>
      <p:ext uri="{BB962C8B-B14F-4D97-AF65-F5344CB8AC3E}">
        <p14:creationId xmlns:p14="http://schemas.microsoft.com/office/powerpoint/2010/main" val="1953400929"/>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Scheduling</a:t>
            </a:r>
            <a:endParaRPr lang="en-IN" sz="3200" dirty="0">
              <a:solidFill>
                <a:srgbClr val="0097A7"/>
              </a:solidFill>
            </a:endParaRPr>
          </a:p>
        </p:txBody>
      </p:sp>
      <p:pic>
        <p:nvPicPr>
          <p:cNvPr id="6" name="Picture 5">
            <a:extLst>
              <a:ext uri="{FF2B5EF4-FFF2-40B4-BE49-F238E27FC236}">
                <a16:creationId xmlns:a16="http://schemas.microsoft.com/office/drawing/2014/main" id="{1A0E7B9A-333F-4662-B669-0B23827865D3}"/>
              </a:ext>
            </a:extLst>
          </p:cNvPr>
          <p:cNvPicPr>
            <a:picLocks noChangeAspect="1"/>
          </p:cNvPicPr>
          <p:nvPr/>
        </p:nvPicPr>
        <p:blipFill rotWithShape="1">
          <a:blip r:embed="rId2"/>
          <a:srcRect l="22963" t="25942" r="30963" b="31786"/>
          <a:stretch/>
        </p:blipFill>
        <p:spPr>
          <a:xfrm>
            <a:off x="1179082" y="1656132"/>
            <a:ext cx="8861188" cy="4543345"/>
          </a:xfrm>
          <a:prstGeom prst="rect">
            <a:avLst/>
          </a:prstGeom>
        </p:spPr>
      </p:pic>
    </p:spTree>
    <p:extLst>
      <p:ext uri="{BB962C8B-B14F-4D97-AF65-F5344CB8AC3E}">
        <p14:creationId xmlns:p14="http://schemas.microsoft.com/office/powerpoint/2010/main" val="791551061"/>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Optimization</a:t>
            </a:r>
            <a:endParaRPr lang="en-IN" sz="3200" dirty="0">
              <a:solidFill>
                <a:srgbClr val="0097A7"/>
              </a:solidFill>
            </a:endParaRPr>
          </a:p>
        </p:txBody>
      </p:sp>
      <p:pic>
        <p:nvPicPr>
          <p:cNvPr id="6" name="Picture 5">
            <a:extLst>
              <a:ext uri="{FF2B5EF4-FFF2-40B4-BE49-F238E27FC236}">
                <a16:creationId xmlns:a16="http://schemas.microsoft.com/office/drawing/2014/main" id="{1C9C1FED-1DAD-4A18-99BA-D7AB7056D12D}"/>
              </a:ext>
            </a:extLst>
          </p:cNvPr>
          <p:cNvPicPr>
            <a:picLocks noChangeAspect="1"/>
          </p:cNvPicPr>
          <p:nvPr/>
        </p:nvPicPr>
        <p:blipFill rotWithShape="1">
          <a:blip r:embed="rId2"/>
          <a:srcRect l="23778" t="27835" r="33704" b="27177"/>
          <a:stretch/>
        </p:blipFill>
        <p:spPr>
          <a:xfrm>
            <a:off x="1012427" y="1212427"/>
            <a:ext cx="9200718" cy="5219919"/>
          </a:xfrm>
          <a:prstGeom prst="rect">
            <a:avLst/>
          </a:prstGeom>
        </p:spPr>
      </p:pic>
    </p:spTree>
    <p:extLst>
      <p:ext uri="{BB962C8B-B14F-4D97-AF65-F5344CB8AC3E}">
        <p14:creationId xmlns:p14="http://schemas.microsoft.com/office/powerpoint/2010/main" val="1432281504"/>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Game Playing</a:t>
            </a:r>
            <a:endParaRPr lang="en-IN" sz="3200" dirty="0">
              <a:solidFill>
                <a:srgbClr val="0097A7"/>
              </a:solidFill>
            </a:endParaRPr>
          </a:p>
        </p:txBody>
      </p:sp>
      <p:pic>
        <p:nvPicPr>
          <p:cNvPr id="5" name="Picture 4">
            <a:extLst>
              <a:ext uri="{FF2B5EF4-FFF2-40B4-BE49-F238E27FC236}">
                <a16:creationId xmlns:a16="http://schemas.microsoft.com/office/drawing/2014/main" id="{0FE9C781-AF3E-4639-88E1-49041F95CD4D}"/>
              </a:ext>
            </a:extLst>
          </p:cNvPr>
          <p:cNvPicPr>
            <a:picLocks noChangeAspect="1"/>
          </p:cNvPicPr>
          <p:nvPr/>
        </p:nvPicPr>
        <p:blipFill rotWithShape="1">
          <a:blip r:embed="rId2"/>
          <a:srcRect l="25037" t="29366" r="34814" b="25860"/>
          <a:stretch/>
        </p:blipFill>
        <p:spPr>
          <a:xfrm>
            <a:off x="1532931" y="1435947"/>
            <a:ext cx="8086919" cy="4753339"/>
          </a:xfrm>
          <a:prstGeom prst="rect">
            <a:avLst/>
          </a:prstGeom>
        </p:spPr>
      </p:pic>
    </p:spTree>
    <p:extLst>
      <p:ext uri="{BB962C8B-B14F-4D97-AF65-F5344CB8AC3E}">
        <p14:creationId xmlns:p14="http://schemas.microsoft.com/office/powerpoint/2010/main" val="1036429573"/>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Virtual Assistant</a:t>
            </a:r>
            <a:endParaRPr lang="en-IN" sz="3200" dirty="0">
              <a:solidFill>
                <a:srgbClr val="0097A7"/>
              </a:solidFill>
            </a:endParaRPr>
          </a:p>
        </p:txBody>
      </p:sp>
      <p:pic>
        <p:nvPicPr>
          <p:cNvPr id="5" name="Picture 4">
            <a:extLst>
              <a:ext uri="{FF2B5EF4-FFF2-40B4-BE49-F238E27FC236}">
                <a16:creationId xmlns:a16="http://schemas.microsoft.com/office/drawing/2014/main" id="{32F1FF17-FC80-4B9E-B198-E853BAE00275}"/>
              </a:ext>
            </a:extLst>
          </p:cNvPr>
          <p:cNvPicPr>
            <a:picLocks noChangeAspect="1"/>
          </p:cNvPicPr>
          <p:nvPr/>
        </p:nvPicPr>
        <p:blipFill rotWithShape="1">
          <a:blip r:embed="rId2"/>
          <a:srcRect l="23184" t="27835" r="32593" b="27967"/>
          <a:stretch/>
        </p:blipFill>
        <p:spPr>
          <a:xfrm>
            <a:off x="579226" y="1274557"/>
            <a:ext cx="10279315" cy="5429402"/>
          </a:xfrm>
          <a:prstGeom prst="rect">
            <a:avLst/>
          </a:prstGeom>
        </p:spPr>
      </p:pic>
    </p:spTree>
    <p:extLst>
      <p:ext uri="{BB962C8B-B14F-4D97-AF65-F5344CB8AC3E}">
        <p14:creationId xmlns:p14="http://schemas.microsoft.com/office/powerpoint/2010/main" val="1948794574"/>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00F32E1F-7EA2-4CDA-BB0B-EFC88464C7AC}"/>
              </a:ext>
            </a:extLst>
          </p:cNvPr>
          <p:cNvSpPr txBox="1">
            <a:spLocks/>
          </p:cNvSpPr>
          <p:nvPr/>
        </p:nvSpPr>
        <p:spPr>
          <a:xfrm>
            <a:off x="464160" y="951000"/>
            <a:ext cx="7667413" cy="38810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dirty="0"/>
          </a:p>
        </p:txBody>
      </p:sp>
      <p:pic>
        <p:nvPicPr>
          <p:cNvPr id="9" name="Picture 8">
            <a:extLst>
              <a:ext uri="{FF2B5EF4-FFF2-40B4-BE49-F238E27FC236}">
                <a16:creationId xmlns:a16="http://schemas.microsoft.com/office/drawing/2014/main" id="{4D1D6BF2-54D4-45FF-B49C-83D1C84A66A7}"/>
              </a:ext>
            </a:extLst>
          </p:cNvPr>
          <p:cNvPicPr>
            <a:picLocks noChangeAspect="1"/>
          </p:cNvPicPr>
          <p:nvPr/>
        </p:nvPicPr>
        <p:blipFill rotWithShape="1">
          <a:blip r:embed="rId2"/>
          <a:srcRect l="17556" t="26206" r="28296" b="25202"/>
          <a:stretch/>
        </p:blipFill>
        <p:spPr>
          <a:xfrm>
            <a:off x="593449" y="1392700"/>
            <a:ext cx="9936674" cy="4809721"/>
          </a:xfrm>
          <a:prstGeom prst="rect">
            <a:avLst/>
          </a:prstGeom>
        </p:spPr>
      </p:pic>
      <p:sp>
        <p:nvSpPr>
          <p:cNvPr id="10" name="Title 1">
            <a:extLst>
              <a:ext uri="{FF2B5EF4-FFF2-40B4-BE49-F238E27FC236}">
                <a16:creationId xmlns:a16="http://schemas.microsoft.com/office/drawing/2014/main" id="{4D9F2CDC-8870-4D42-B16C-E9CA3F517419}"/>
              </a:ext>
            </a:extLst>
          </p:cNvPr>
          <p:cNvSpPr txBox="1">
            <a:spLocks/>
          </p:cNvSpPr>
          <p:nvPr/>
        </p:nvSpPr>
        <p:spPr>
          <a:xfrm>
            <a:off x="312553" y="242612"/>
            <a:ext cx="8520120" cy="57240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097A7"/>
                </a:solidFill>
                <a:effectLst/>
                <a:uLnTx/>
                <a:uFillTx/>
                <a:latin typeface="Arial"/>
              </a:rPr>
              <a:t>Some Buzzwords</a:t>
            </a:r>
          </a:p>
        </p:txBody>
      </p:sp>
    </p:spTree>
    <p:extLst>
      <p:ext uri="{BB962C8B-B14F-4D97-AF65-F5344CB8AC3E}">
        <p14:creationId xmlns:p14="http://schemas.microsoft.com/office/powerpoint/2010/main" val="338651197"/>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Personalized Recommender System</a:t>
            </a:r>
            <a:endParaRPr lang="en-IN" sz="3200" dirty="0">
              <a:solidFill>
                <a:srgbClr val="0097A7"/>
              </a:solidFill>
            </a:endParaRPr>
          </a:p>
        </p:txBody>
      </p:sp>
      <p:pic>
        <p:nvPicPr>
          <p:cNvPr id="5" name="Picture 4">
            <a:extLst>
              <a:ext uri="{FF2B5EF4-FFF2-40B4-BE49-F238E27FC236}">
                <a16:creationId xmlns:a16="http://schemas.microsoft.com/office/drawing/2014/main" id="{AD388E50-7635-4A89-A4B9-3C8C87BEDEE6}"/>
              </a:ext>
            </a:extLst>
          </p:cNvPr>
          <p:cNvPicPr>
            <a:picLocks noChangeAspect="1"/>
          </p:cNvPicPr>
          <p:nvPr/>
        </p:nvPicPr>
        <p:blipFill rotWithShape="1">
          <a:blip r:embed="rId2"/>
          <a:srcRect l="23111" t="26206" r="34445" b="25728"/>
          <a:stretch/>
        </p:blipFill>
        <p:spPr>
          <a:xfrm>
            <a:off x="808631" y="1138577"/>
            <a:ext cx="9460784" cy="5420540"/>
          </a:xfrm>
          <a:prstGeom prst="rect">
            <a:avLst/>
          </a:prstGeom>
        </p:spPr>
      </p:pic>
    </p:spTree>
    <p:extLst>
      <p:ext uri="{BB962C8B-B14F-4D97-AF65-F5344CB8AC3E}">
        <p14:creationId xmlns:p14="http://schemas.microsoft.com/office/powerpoint/2010/main" val="1363724919"/>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Automated Control System</a:t>
            </a:r>
            <a:endParaRPr lang="en-IN" sz="3200" dirty="0">
              <a:solidFill>
                <a:srgbClr val="0097A7"/>
              </a:solidFill>
            </a:endParaRPr>
          </a:p>
        </p:txBody>
      </p:sp>
      <p:pic>
        <p:nvPicPr>
          <p:cNvPr id="5" name="Picture 4">
            <a:extLst>
              <a:ext uri="{FF2B5EF4-FFF2-40B4-BE49-F238E27FC236}">
                <a16:creationId xmlns:a16="http://schemas.microsoft.com/office/drawing/2014/main" id="{D338ACEF-4C72-49AD-9307-C493AAAB9601}"/>
              </a:ext>
            </a:extLst>
          </p:cNvPr>
          <p:cNvPicPr>
            <a:picLocks noChangeAspect="1"/>
          </p:cNvPicPr>
          <p:nvPr/>
        </p:nvPicPr>
        <p:blipFill rotWithShape="1">
          <a:blip r:embed="rId2"/>
          <a:srcRect l="23926" t="29103" r="34297" b="27440"/>
          <a:stretch/>
        </p:blipFill>
        <p:spPr>
          <a:xfrm>
            <a:off x="1577591" y="1178427"/>
            <a:ext cx="8016576" cy="5552033"/>
          </a:xfrm>
          <a:prstGeom prst="rect">
            <a:avLst/>
          </a:prstGeom>
        </p:spPr>
      </p:pic>
    </p:spTree>
    <p:extLst>
      <p:ext uri="{BB962C8B-B14F-4D97-AF65-F5344CB8AC3E}">
        <p14:creationId xmlns:p14="http://schemas.microsoft.com/office/powerpoint/2010/main" val="2887887548"/>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44E47D-A07B-44B6-9A2E-24A6CBC3694A}"/>
              </a:ext>
            </a:extLst>
          </p:cNvPr>
          <p:cNvSpPr txBox="1">
            <a:spLocks/>
          </p:cNvSpPr>
          <p:nvPr/>
        </p:nvSpPr>
        <p:spPr>
          <a:xfrm>
            <a:off x="579226" y="298883"/>
            <a:ext cx="8520120" cy="572400"/>
          </a:xfrm>
          <a:prstGeom prst="rect">
            <a:avLst/>
          </a:prstGeom>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0097A7"/>
                </a:solidFill>
              </a:rPr>
              <a:t>Security</a:t>
            </a:r>
            <a:endParaRPr lang="en-IN" sz="3200" dirty="0">
              <a:solidFill>
                <a:srgbClr val="0097A7"/>
              </a:solidFill>
            </a:endParaRPr>
          </a:p>
        </p:txBody>
      </p:sp>
      <p:pic>
        <p:nvPicPr>
          <p:cNvPr id="6" name="Picture 5">
            <a:extLst>
              <a:ext uri="{FF2B5EF4-FFF2-40B4-BE49-F238E27FC236}">
                <a16:creationId xmlns:a16="http://schemas.microsoft.com/office/drawing/2014/main" id="{0242F978-A500-46C4-A448-34F54F56CF44}"/>
              </a:ext>
            </a:extLst>
          </p:cNvPr>
          <p:cNvPicPr>
            <a:picLocks noChangeAspect="1"/>
          </p:cNvPicPr>
          <p:nvPr/>
        </p:nvPicPr>
        <p:blipFill rotWithShape="1">
          <a:blip r:embed="rId2"/>
          <a:srcRect l="24592" t="27786" r="35334" b="25201"/>
          <a:stretch/>
        </p:blipFill>
        <p:spPr>
          <a:xfrm>
            <a:off x="1068698" y="1133880"/>
            <a:ext cx="9580545" cy="5558410"/>
          </a:xfrm>
          <a:prstGeom prst="rect">
            <a:avLst/>
          </a:prstGeom>
        </p:spPr>
      </p:pic>
    </p:spTree>
    <p:extLst>
      <p:ext uri="{BB962C8B-B14F-4D97-AF65-F5344CB8AC3E}">
        <p14:creationId xmlns:p14="http://schemas.microsoft.com/office/powerpoint/2010/main" val="896398573"/>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6B7AB6A-F3A6-D3E9-0E98-2346B5A9E0CA}"/>
              </a:ext>
            </a:extLst>
          </p:cNvPr>
          <p:cNvSpPr>
            <a:spLocks noGrp="1"/>
          </p:cNvSpPr>
          <p:nvPr>
            <p:ph type="body"/>
          </p:nvPr>
        </p:nvSpPr>
        <p:spPr>
          <a:xfrm>
            <a:off x="272805" y="1484895"/>
            <a:ext cx="11360160" cy="4554720"/>
          </a:xfrm>
          <a:ln/>
        </p:spPr>
        <p:style>
          <a:lnRef idx="2">
            <a:schemeClr val="accent5"/>
          </a:lnRef>
          <a:fillRef idx="1">
            <a:schemeClr val="lt1"/>
          </a:fillRef>
          <a:effectRef idx="0">
            <a:schemeClr val="accent5"/>
          </a:effectRef>
          <a:fontRef idx="minor">
            <a:schemeClr val="dk1"/>
          </a:fontRef>
        </p:style>
        <p:txBody>
          <a:bodyPr anchor="ctr" anchorCtr="0">
            <a:normAutofit/>
          </a:bodyPr>
          <a:lstStyle/>
          <a:p>
            <a:pPr algn="ctr"/>
            <a:r>
              <a:rPr lang="en-IN" sz="6400" dirty="0">
                <a:solidFill>
                  <a:schemeClr val="accent5"/>
                </a:solidFill>
              </a:rPr>
              <a:t>Reference Book</a:t>
            </a:r>
          </a:p>
          <a:p>
            <a:pPr algn="ctr"/>
            <a:r>
              <a:rPr lang="en-IN" sz="1867" dirty="0">
                <a:solidFill>
                  <a:schemeClr val="accent5"/>
                </a:solidFill>
                <a:hlinkClick r:id="rId2"/>
              </a:rPr>
              <a:t>Artificial Intelligence – Kevin Knight and Elaine Rich</a:t>
            </a:r>
            <a:endParaRPr lang="en-IN" sz="1867" dirty="0">
              <a:solidFill>
                <a:schemeClr val="accent5"/>
              </a:solidFill>
            </a:endParaRPr>
          </a:p>
        </p:txBody>
      </p:sp>
    </p:spTree>
    <p:extLst>
      <p:ext uri="{BB962C8B-B14F-4D97-AF65-F5344CB8AC3E}">
        <p14:creationId xmlns:p14="http://schemas.microsoft.com/office/powerpoint/2010/main" val="362696747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9"/>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5B63448-8135-43C8-BB56-1F28F1D9E45F}"/>
              </a:ext>
            </a:extLst>
          </p:cNvPr>
          <p:cNvSpPr txBox="1">
            <a:spLocks/>
          </p:cNvSpPr>
          <p:nvPr/>
        </p:nvSpPr>
        <p:spPr>
          <a:xfrm>
            <a:off x="410233" y="214477"/>
            <a:ext cx="8520120" cy="57240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a:ln>
                  <a:noFill/>
                </a:ln>
                <a:solidFill>
                  <a:srgbClr val="0097A7"/>
                </a:solidFill>
                <a:effectLst/>
                <a:uLnTx/>
                <a:uFillTx/>
                <a:latin typeface="Arial"/>
              </a:rPr>
              <a:t>Some questions</a:t>
            </a:r>
            <a:endParaRPr kumimoji="0" lang="en-US" sz="3200" b="0" i="0" u="none" strike="noStrike" kern="1200" cap="none" spc="0" normalizeH="0" baseline="0" noProof="0" dirty="0">
              <a:ln>
                <a:noFill/>
              </a:ln>
              <a:solidFill>
                <a:srgbClr val="0097A7"/>
              </a:solidFill>
              <a:effectLst/>
              <a:uLnTx/>
              <a:uFillTx/>
              <a:latin typeface="Arial"/>
            </a:endParaRPr>
          </a:p>
        </p:txBody>
      </p:sp>
      <p:sp>
        <p:nvSpPr>
          <p:cNvPr id="5" name="Content Placeholder 2">
            <a:extLst>
              <a:ext uri="{FF2B5EF4-FFF2-40B4-BE49-F238E27FC236}">
                <a16:creationId xmlns:a16="http://schemas.microsoft.com/office/drawing/2014/main" id="{39AC7650-7BDF-4D06-A305-E731E0943755}"/>
              </a:ext>
            </a:extLst>
          </p:cNvPr>
          <p:cNvSpPr txBox="1">
            <a:spLocks/>
          </p:cNvSpPr>
          <p:nvPr/>
        </p:nvSpPr>
        <p:spPr>
          <a:xfrm>
            <a:off x="410233" y="1538889"/>
            <a:ext cx="8520120" cy="3416040"/>
          </a:xfrm>
          <a:prstGeom prst="rect">
            <a:avLst/>
          </a:prstGeom>
        </p:spPr>
        <p:txBody>
          <a:bodyPr tIns="91440" bIns="9144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1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What is intelligence?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1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What is Artificial Intelligence?</a:t>
            </a:r>
          </a:p>
        </p:txBody>
      </p:sp>
    </p:spTree>
    <p:extLst>
      <p:ext uri="{BB962C8B-B14F-4D97-AF65-F5344CB8AC3E}">
        <p14:creationId xmlns:p14="http://schemas.microsoft.com/office/powerpoint/2010/main" val="122604034"/>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EDE4F62-1DE8-45DE-8022-DD5C742696D5}"/>
              </a:ext>
            </a:extLst>
          </p:cNvPr>
          <p:cNvSpPr txBox="1">
            <a:spLocks/>
          </p:cNvSpPr>
          <p:nvPr/>
        </p:nvSpPr>
        <p:spPr>
          <a:xfrm>
            <a:off x="311760" y="228544"/>
            <a:ext cx="8520120" cy="572400"/>
          </a:xfrm>
          <a:prstGeom prst="rect">
            <a:avLst/>
          </a:prstGeom>
        </p:spPr>
        <p:txBody>
          <a:bodyPr tIns="91440" bIns="9144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a:ln>
                  <a:noFill/>
                </a:ln>
                <a:solidFill>
                  <a:srgbClr val="0097A7"/>
                </a:solidFill>
                <a:effectLst/>
                <a:uLnTx/>
                <a:uFillTx/>
                <a:latin typeface="Arial"/>
              </a:rPr>
              <a:t>Intelligence </a:t>
            </a:r>
            <a:endParaRPr kumimoji="0" lang="en-US" sz="3200" b="0" i="0" u="none" strike="noStrike" kern="1200" cap="none" spc="0" normalizeH="0" baseline="0" noProof="0" dirty="0">
              <a:ln>
                <a:noFill/>
              </a:ln>
              <a:solidFill>
                <a:srgbClr val="0097A7"/>
              </a:solidFill>
              <a:effectLst/>
              <a:uLnTx/>
              <a:uFillTx/>
              <a:latin typeface="Arial"/>
            </a:endParaRPr>
          </a:p>
        </p:txBody>
      </p:sp>
      <p:sp>
        <p:nvSpPr>
          <p:cNvPr id="5" name="Content Placeholder 2">
            <a:extLst>
              <a:ext uri="{FF2B5EF4-FFF2-40B4-BE49-F238E27FC236}">
                <a16:creationId xmlns:a16="http://schemas.microsoft.com/office/drawing/2014/main" id="{C11B9822-E82F-4810-A57E-7229344EA164}"/>
              </a:ext>
            </a:extLst>
          </p:cNvPr>
          <p:cNvSpPr txBox="1">
            <a:spLocks/>
          </p:cNvSpPr>
          <p:nvPr/>
        </p:nvSpPr>
        <p:spPr>
          <a:xfrm>
            <a:off x="353820" y="989347"/>
            <a:ext cx="8436000" cy="5130099"/>
          </a:xfrm>
          <a:prstGeom prst="rect">
            <a:avLst/>
          </a:prstGeom>
        </p:spPr>
        <p:txBody>
          <a:bodyPr tIns="91440" bIns="9144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1" i="0" u="none" strike="noStrike" kern="1200" cap="none" spc="0" normalizeH="0" baseline="0" noProof="0" dirty="0">
                <a:ln>
                  <a:noFill/>
                </a:ln>
                <a:solidFill>
                  <a:srgbClr val="202122"/>
                </a:solidFill>
                <a:effectLst/>
                <a:uLnTx/>
                <a:uFillTx/>
                <a:latin typeface="Times New Roman" panose="02020603050405020304" pitchFamily="18" charset="0"/>
                <a:cs typeface="Times New Roman" panose="02020603050405020304" pitchFamily="18" charset="0"/>
              </a:rPr>
              <a:t>Intelligence</a:t>
            </a:r>
            <a:r>
              <a:rPr kumimoji="0" lang="en-US" sz="2000" b="0" i="0" u="none" strike="noStrike" kern="1200" cap="none" spc="0" normalizeH="0" baseline="0" noProof="0" dirty="0">
                <a:ln>
                  <a:noFill/>
                </a:ln>
                <a:solidFill>
                  <a:srgbClr val="202122"/>
                </a:solidFill>
                <a:effectLst/>
                <a:uLnTx/>
                <a:uFillTx/>
                <a:latin typeface="Times New Roman" panose="02020603050405020304" pitchFamily="18" charset="0"/>
                <a:cs typeface="Times New Roman" panose="02020603050405020304" pitchFamily="18" charset="0"/>
              </a:rPr>
              <a:t> has been defined in many ways: </a:t>
            </a: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the ability/capacity for </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Logic, </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Communicate,</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Understanding, </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Self-awareness, </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Learning, </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Emotional-knowledge, </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Reasoning, </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Planning, </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Creativity, </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Critical thinking,</a:t>
            </a:r>
          </a:p>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ysClr val="windowText" lastClr="000000">
                    <a:lumMod val="95000"/>
                    <a:lumOff val="5000"/>
                  </a:sysClr>
                </a:solidFill>
                <a:effectLst/>
                <a:uLnTx/>
                <a:uFillTx/>
                <a:latin typeface="Times New Roman" panose="02020603050405020304" pitchFamily="18" charset="0"/>
                <a:cs typeface="Times New Roman" panose="02020603050405020304" pitchFamily="18" charset="0"/>
              </a:rPr>
              <a:t>and problem-solving. </a:t>
            </a:r>
            <a:endParaRPr kumimoji="0" lang="en-US" sz="2000" b="0" i="0" u="none" strike="noStrike" kern="1200" cap="none" spc="0" normalizeH="0" baseline="0" noProof="0" dirty="0">
              <a:ln>
                <a:noFill/>
              </a:ln>
              <a:solidFill>
                <a:srgbClr val="333333"/>
              </a:solidFill>
              <a:effectLst/>
              <a:uLnTx/>
              <a:uFillTx/>
              <a:latin typeface="Times New Roman" panose="02020603050405020304" pitchFamily="18" charset="0"/>
              <a:cs typeface="Times New Roman" panose="02020603050405020304" pitchFamily="18" charset="0"/>
            </a:endParaRPr>
          </a:p>
          <a:p>
            <a:pPr marL="0" marR="0" lvl="0" indent="0" algn="just"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srgbClr val="333333"/>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5112400"/>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E7380F2-CD74-47AD-A0A2-79D50BD88331}"/>
              </a:ext>
            </a:extLst>
          </p:cNvPr>
          <p:cNvSpPr txBox="1">
            <a:spLocks/>
          </p:cNvSpPr>
          <p:nvPr/>
        </p:nvSpPr>
        <p:spPr>
          <a:xfrm>
            <a:off x="353964" y="284816"/>
            <a:ext cx="8520120" cy="572400"/>
          </a:xfrm>
          <a:prstGeom prst="rect">
            <a:avLst/>
          </a:prstGeom>
        </p:spPr>
        <p:txBody>
          <a:bodyPr tIns="91440" bIns="9144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2800" b="0" i="0" u="none" strike="noStrike" kern="1200" cap="none" spc="0" normalizeH="0" baseline="0" noProof="0">
                <a:ln>
                  <a:noFill/>
                </a:ln>
                <a:solidFill>
                  <a:srgbClr val="0097A7"/>
                </a:solidFill>
                <a:effectLst/>
                <a:uLnTx/>
                <a:uFillTx/>
                <a:latin typeface="Arial"/>
              </a:rPr>
              <a:t>What is Artificial Intelligence?(AI)</a:t>
            </a:r>
            <a:endParaRPr kumimoji="0" lang="en-IN" sz="2800" b="0" i="0" u="none" strike="noStrike" kern="1200" cap="none" spc="0" normalizeH="0" baseline="0" noProof="0" dirty="0">
              <a:ln>
                <a:noFill/>
              </a:ln>
              <a:solidFill>
                <a:srgbClr val="0097A7"/>
              </a:solidFill>
              <a:effectLst/>
              <a:uLnTx/>
              <a:uFillTx/>
              <a:latin typeface="Arial"/>
            </a:endParaRPr>
          </a:p>
        </p:txBody>
      </p:sp>
      <p:pic>
        <p:nvPicPr>
          <p:cNvPr id="5" name="Picture 4">
            <a:extLst>
              <a:ext uri="{FF2B5EF4-FFF2-40B4-BE49-F238E27FC236}">
                <a16:creationId xmlns:a16="http://schemas.microsoft.com/office/drawing/2014/main" id="{A2329FB5-7CFA-456C-ACE9-FF05F9CBEC3A}"/>
              </a:ext>
            </a:extLst>
          </p:cNvPr>
          <p:cNvPicPr>
            <a:picLocks noChangeAspect="1"/>
          </p:cNvPicPr>
          <p:nvPr/>
        </p:nvPicPr>
        <p:blipFill rotWithShape="1">
          <a:blip r:embed="rId2"/>
          <a:srcRect l="18125" t="20009" r="4375" b="20000"/>
          <a:stretch/>
        </p:blipFill>
        <p:spPr>
          <a:xfrm>
            <a:off x="353964" y="1306990"/>
            <a:ext cx="10575965" cy="4868727"/>
          </a:xfrm>
          <a:prstGeom prst="rect">
            <a:avLst/>
          </a:prstGeom>
        </p:spPr>
      </p:pic>
    </p:spTree>
    <p:extLst>
      <p:ext uri="{BB962C8B-B14F-4D97-AF65-F5344CB8AC3E}">
        <p14:creationId xmlns:p14="http://schemas.microsoft.com/office/powerpoint/2010/main" val="2756408169"/>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2190</TotalTime>
  <Words>3593</Words>
  <Application>Microsoft Office PowerPoint</Application>
  <PresentationFormat>Widescreen</PresentationFormat>
  <Paragraphs>457</Paragraphs>
  <Slides>64</Slides>
  <Notes>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64</vt:i4>
      </vt:variant>
    </vt:vector>
  </HeadingPairs>
  <TitlesOfParts>
    <vt:vector size="75" baseType="lpstr">
      <vt:lpstr>Arial</vt:lpstr>
      <vt:lpstr>Arial MT</vt:lpstr>
      <vt:lpstr>Calibri</vt:lpstr>
      <vt:lpstr>Cambria</vt:lpstr>
      <vt:lpstr>CastleT</vt:lpstr>
      <vt:lpstr>Corbel</vt:lpstr>
      <vt:lpstr>Proxima Nova</vt:lpstr>
      <vt:lpstr>Times New Roman</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Turing Test  (A satisfactory test to know a person and a computer posses Intelligence or not)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1.1. Components of an AI System (Intelligent Agent)</vt:lpstr>
      <vt:lpstr>2. How Agents should Act?</vt:lpstr>
      <vt:lpstr>2. How Agents should Act?</vt:lpstr>
      <vt:lpstr>2. How Agents should Act?</vt:lpstr>
      <vt:lpstr>2. How Agents should Act?</vt:lpstr>
      <vt:lpstr>2. How Agents should Act?</vt:lpstr>
      <vt:lpstr>2. How Agents should Act? (Cont…)</vt:lpstr>
      <vt:lpstr>3. Agent Types</vt:lpstr>
      <vt:lpstr>3. Agent Types (1. Simple Reflex Agent)</vt:lpstr>
      <vt:lpstr>3. Agent Types (1. Simple Reflex Agent)</vt:lpstr>
      <vt:lpstr>3. Agent Types (2. Reflex Agent With State)</vt:lpstr>
      <vt:lpstr>3. Agent Types (3. Goal-based Agents)</vt:lpstr>
      <vt:lpstr>3. Agent Types (3. Goal-based Agents)</vt:lpstr>
      <vt:lpstr> 3. Agent Types (4. Utility-based Agents)</vt:lpstr>
      <vt:lpstr> 3. Agent Types (4. Utility-based Agents) </vt:lpstr>
      <vt:lpstr>3. Agent Types (4. Utility-based Agents)</vt:lpstr>
      <vt:lpstr>3. Agent Types (5. Learning Agents)</vt:lpstr>
      <vt:lpstr>Pathfinder Medical Diagnosis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Riddhi Joshi</dc:creator>
  <cp:lastModifiedBy>Pranav Tank</cp:lastModifiedBy>
  <cp:revision>425</cp:revision>
  <dcterms:created xsi:type="dcterms:W3CDTF">2017-12-30T05:49:02Z</dcterms:created>
  <dcterms:modified xsi:type="dcterms:W3CDTF">2024-08-23T09:37:42Z</dcterms:modified>
</cp:coreProperties>
</file>

<file path=docProps/thumbnail.jpeg>
</file>